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9" r:id="rId1"/>
  </p:sldMasterIdLst>
  <p:notesMasterIdLst>
    <p:notesMasterId r:id="rId19"/>
  </p:notesMasterIdLst>
  <p:sldIdLst>
    <p:sldId id="256" r:id="rId2"/>
    <p:sldId id="275" r:id="rId3"/>
    <p:sldId id="257" r:id="rId4"/>
    <p:sldId id="259" r:id="rId5"/>
    <p:sldId id="276" r:id="rId6"/>
    <p:sldId id="274" r:id="rId7"/>
    <p:sldId id="277" r:id="rId8"/>
    <p:sldId id="278" r:id="rId9"/>
    <p:sldId id="272" r:id="rId10"/>
    <p:sldId id="261" r:id="rId11"/>
    <p:sldId id="271" r:id="rId12"/>
    <p:sldId id="279" r:id="rId13"/>
    <p:sldId id="267" r:id="rId14"/>
    <p:sldId id="260" r:id="rId15"/>
    <p:sldId id="262" r:id="rId16"/>
    <p:sldId id="269" r:id="rId17"/>
    <p:sldId id="263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har char="•"/>
      <a:defRPr sz="2400" b="1" kern="1200">
        <a:solidFill>
          <a:srgbClr val="B9000C"/>
        </a:solidFill>
        <a:latin typeface="Tahoma" panose="020B0604030504040204" pitchFamily="34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har char="•"/>
      <a:defRPr sz="2400" b="1" kern="1200">
        <a:solidFill>
          <a:srgbClr val="B9000C"/>
        </a:solidFill>
        <a:latin typeface="Tahoma" panose="020B0604030504040204" pitchFamily="34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har char="•"/>
      <a:defRPr sz="2400" b="1" kern="1200">
        <a:solidFill>
          <a:srgbClr val="B9000C"/>
        </a:solidFill>
        <a:latin typeface="Tahoma" panose="020B0604030504040204" pitchFamily="34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har char="•"/>
      <a:defRPr sz="2400" b="1" kern="1200">
        <a:solidFill>
          <a:srgbClr val="B9000C"/>
        </a:solidFill>
        <a:latin typeface="Tahoma" panose="020B0604030504040204" pitchFamily="34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har char="•"/>
      <a:defRPr sz="2400" b="1" kern="1200">
        <a:solidFill>
          <a:srgbClr val="B9000C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rgbClr val="B9000C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rgbClr val="B9000C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rgbClr val="B9000C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rgbClr val="B9000C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ojta Mrázek" initials="VM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85B9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88979" autoAdjust="0"/>
  </p:normalViewPr>
  <p:slideViewPr>
    <p:cSldViewPr snapToGrid="0">
      <p:cViewPr varScale="1">
        <p:scale>
          <a:sx n="69" d="100"/>
          <a:sy n="69" d="100"/>
        </p:scale>
        <p:origin x="55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1" d="100"/>
          <a:sy n="101" d="100"/>
        </p:scale>
        <p:origin x="355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265DAD-F759-4823-AE30-2B394C20DEA7}" type="datetimeFigureOut">
              <a:rPr lang="cs-CZ" smtClean="0"/>
              <a:t>8.7.2015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AB3F88-F04F-4A86-8504-BA6330B504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8175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25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B3F88-F04F-4A86-8504-BA6330B504AF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6102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Nejprve</a:t>
            </a:r>
            <a:r>
              <a:rPr lang="en-US" dirty="0" smtClean="0"/>
              <a:t> </a:t>
            </a:r>
            <a:r>
              <a:rPr lang="en-US" dirty="0" smtClean="0"/>
              <a:t>-  introduce the approximate </a:t>
            </a:r>
          </a:p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an explosive growth in digital information content. Moreover, there is also a rapid increase in the number of users of multimedia applications related to image and video processing, recognition, mining and synthesis.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Approx</a:t>
            </a:r>
            <a:r>
              <a:rPr lang="en-US" dirty="0" smtClean="0"/>
              <a:t> </a:t>
            </a:r>
            <a:r>
              <a:rPr lang="en-US" dirty="0" err="1" smtClean="0"/>
              <a:t>pocitani</a:t>
            </a:r>
            <a:r>
              <a:rPr lang="en-US" dirty="0" smtClean="0"/>
              <a:t> je </a:t>
            </a:r>
            <a:r>
              <a:rPr lang="en-US" dirty="0" err="1" smtClean="0"/>
              <a:t>podobny</a:t>
            </a:r>
            <a:r>
              <a:rPr lang="en-US" dirty="0" smtClean="0"/>
              <a:t> </a:t>
            </a:r>
            <a:r>
              <a:rPr lang="en-US" dirty="0" err="1" smtClean="0"/>
              <a:t>smer</a:t>
            </a:r>
            <a:r>
              <a:rPr lang="en-US" dirty="0" smtClean="0"/>
              <a:t> </a:t>
            </a:r>
            <a:r>
              <a:rPr lang="en-US" dirty="0" err="1" smtClean="0"/>
              <a:t>jako</a:t>
            </a:r>
            <a:r>
              <a:rPr lang="en-US" dirty="0" smtClean="0"/>
              <a:t> GI,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nektere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aplikace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jsou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vsak</a:t>
            </a:r>
            <a:r>
              <a:rPr lang="en-US" baseline="0" dirty="0" smtClean="0"/>
              <a:t> error-resilient. </a:t>
            </a:r>
            <a:r>
              <a:rPr lang="en-US" baseline="0" dirty="0" err="1" smtClean="0"/>
              <a:t>Cilem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navrhu</a:t>
            </a:r>
            <a:r>
              <a:rPr lang="en-US" baseline="0" dirty="0" smtClean="0"/>
              <a:t> je </a:t>
            </a:r>
            <a:r>
              <a:rPr lang="en-US" baseline="0" dirty="0" err="1" smtClean="0"/>
              <a:t>vetsinou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ziskat</a:t>
            </a:r>
            <a:r>
              <a:rPr lang="en-US" baseline="0" dirty="0" smtClean="0"/>
              <a:t> energy efficient system</a:t>
            </a:r>
            <a:endParaRPr lang="en-US" dirty="0" smtClean="0"/>
          </a:p>
          <a:p>
            <a:pPr marL="228600" indent="-228600">
              <a:buAutoNum type="arabicParenR"/>
            </a:pPr>
            <a:r>
              <a:rPr lang="en-US" dirty="0" smtClean="0"/>
              <a:t>GI </a:t>
            </a:r>
            <a:r>
              <a:rPr lang="en-US" dirty="0" err="1" smtClean="0"/>
              <a:t>umi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zlepsit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vychozi</a:t>
            </a:r>
            <a:r>
              <a:rPr lang="en-US" baseline="0" dirty="0" smtClean="0"/>
              <a:t> </a:t>
            </a:r>
            <a:r>
              <a:rPr lang="cs-CZ" baseline="0" dirty="0" smtClean="0"/>
              <a:t> </a:t>
            </a:r>
            <a:r>
              <a:rPr lang="en-US" baseline="0" dirty="0" err="1" smtClean="0"/>
              <a:t>implementaci</a:t>
            </a:r>
            <a:r>
              <a:rPr lang="en-US" baseline="0" dirty="0" smtClean="0"/>
              <a:t> bez </a:t>
            </a:r>
            <a:r>
              <a:rPr lang="en-US" baseline="0" dirty="0" err="1" smtClean="0"/>
              <a:t>vytvoreni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chyby</a:t>
            </a:r>
            <a:r>
              <a:rPr lang="en-US" baseline="0" dirty="0" smtClean="0"/>
              <a:t>,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V </a:t>
            </a:r>
            <a:r>
              <a:rPr lang="en-US" baseline="0" dirty="0" err="1" smtClean="0"/>
              <a:t>nekterych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aplikacich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mame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urcitou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chybu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povolenou</a:t>
            </a:r>
            <a:endParaRPr lang="en-US" baseline="0" dirty="0" smtClean="0"/>
          </a:p>
          <a:p>
            <a:pPr marL="228600" indent="-228600">
              <a:buAutoNum type="arabicParenR"/>
            </a:pPr>
            <a:r>
              <a:rPr lang="en-US" baseline="0" dirty="0" smtClean="0"/>
              <a:t>Approximate computing </a:t>
            </a:r>
            <a:r>
              <a:rPr lang="en-US" baseline="0" dirty="0" err="1" smtClean="0"/>
              <a:t>zlepsi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mnohem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cilovy</a:t>
            </a:r>
            <a:r>
              <a:rPr lang="en-US" baseline="0" dirty="0" smtClean="0"/>
              <a:t> program s </a:t>
            </a:r>
            <a:r>
              <a:rPr lang="en-US" baseline="0" dirty="0" err="1" smtClean="0"/>
              <a:t>tim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udrzi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rozumnou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chybu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B3F88-F04F-4A86-8504-BA6330B504AF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2292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 smtClean="0"/>
              <a:t>Image processing </a:t>
            </a:r>
            <a:r>
              <a:rPr lang="en-US" sz="1600" dirty="0" smtClean="0"/>
              <a:t>example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B3F88-F04F-4A86-8504-BA6330B504AF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81377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How to design it? 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a sequence of </a:t>
            </a:r>
            <a:r>
              <a:rPr lang="en-US" baseline="0" dirty="0" err="1" smtClean="0"/>
              <a:t>caS</a:t>
            </a:r>
            <a:r>
              <a:rPr lang="en-US" baseline="0" dirty="0" smtClean="0"/>
              <a:t> instructions that manipulates with the input sequence</a:t>
            </a:r>
            <a:br>
              <a:rPr lang="en-US" baseline="0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http://ndevilla.free.fr/median/median/src/optmed.c - </a:t>
            </a:r>
            <a:r>
              <a:rPr lang="cs-CZ" dirty="0" smtClean="0">
                <a:solidFill>
                  <a:srgbClr val="000000"/>
                </a:solidFill>
                <a:latin typeface="Arial Unicode MS" panose="020B0604020202020204" pitchFamily="34" charset="-128"/>
              </a:rPr>
              <a:t> in </a:t>
            </a:r>
            <a:r>
              <a:rPr lang="cs-CZ" dirty="0" err="1" smtClean="0">
                <a:solidFill>
                  <a:srgbClr val="000000"/>
                </a:solidFill>
                <a:latin typeface="Arial Unicode MS" panose="020B0604020202020204" pitchFamily="34" charset="-128"/>
              </a:rPr>
              <a:t>theory</a:t>
            </a:r>
            <a:r>
              <a:rPr lang="cs-CZ" dirty="0" smtClean="0">
                <a:solidFill>
                  <a:srgbClr val="000000"/>
                </a:solidFill>
                <a:latin typeface="Arial Unicode MS" panose="020B0604020202020204" pitchFamily="34" charset="-128"/>
              </a:rPr>
              <a:t>, </a:t>
            </a:r>
            <a:r>
              <a:rPr lang="cs-CZ" dirty="0" err="1" smtClean="0">
                <a:solidFill>
                  <a:srgbClr val="000000"/>
                </a:solidFill>
                <a:latin typeface="Arial Unicode MS" panose="020B0604020202020204" pitchFamily="34" charset="-128"/>
              </a:rPr>
              <a:t>cannot</a:t>
            </a:r>
            <a:r>
              <a:rPr lang="cs-CZ" dirty="0" smtClean="0">
                <a:solidFill>
                  <a:srgbClr val="000000"/>
                </a:solidFill>
                <a:latin typeface="Arial Unicode MS" panose="020B0604020202020204" pitchFamily="34" charset="-128"/>
              </a:rPr>
              <a:t> go </a:t>
            </a:r>
            <a:r>
              <a:rPr lang="cs-CZ" dirty="0" err="1" smtClean="0">
                <a:solidFill>
                  <a:srgbClr val="000000"/>
                </a:solidFill>
                <a:latin typeface="Arial Unicode MS" panose="020B0604020202020204" pitchFamily="34" charset="-128"/>
              </a:rPr>
              <a:t>faster</a:t>
            </a:r>
            <a:r>
              <a:rPr lang="cs-CZ" dirty="0" smtClean="0">
                <a:solidFill>
                  <a:srgbClr val="000000"/>
                </a:solidFill>
                <a:latin typeface="Arial Unicode MS" panose="020B0604020202020204" pitchFamily="34" charset="-128"/>
              </a:rPr>
              <a:t> </a:t>
            </a:r>
            <a:r>
              <a:rPr lang="cs-CZ" dirty="0" err="1" smtClean="0">
                <a:solidFill>
                  <a:srgbClr val="000000"/>
                </a:solidFill>
                <a:latin typeface="Arial Unicode MS" panose="020B0604020202020204" pitchFamily="34" charset="-128"/>
              </a:rPr>
              <a:t>without</a:t>
            </a:r>
            <a:r>
              <a:rPr lang="cs-CZ" dirty="0" smtClean="0">
                <a:solidFill>
                  <a:srgbClr val="000000"/>
                </a:solidFill>
                <a:latin typeface="Arial Unicode MS" panose="020B0604020202020204" pitchFamily="34" charset="-128"/>
              </a:rPr>
              <a:t> </a:t>
            </a:r>
            <a:r>
              <a:rPr lang="cs-CZ" dirty="0" err="1" smtClean="0">
                <a:solidFill>
                  <a:srgbClr val="000000"/>
                </a:solidFill>
                <a:latin typeface="Arial Unicode MS" panose="020B0604020202020204" pitchFamily="34" charset="-128"/>
              </a:rPr>
              <a:t>assumptions</a:t>
            </a:r>
            <a:r>
              <a:rPr lang="cs-CZ" dirty="0" smtClean="0">
                <a:solidFill>
                  <a:srgbClr val="000000"/>
                </a:solidFill>
                <a:latin typeface="Arial Unicode MS" panose="020B0604020202020204" pitchFamily="34" charset="-128"/>
              </a:rPr>
              <a:t> on </a:t>
            </a:r>
            <a:r>
              <a:rPr lang="cs-CZ" dirty="0" err="1" smtClean="0">
                <a:solidFill>
                  <a:srgbClr val="000000"/>
                </a:solidFill>
                <a:latin typeface="Arial Unicode MS" panose="020B0604020202020204" pitchFamily="34" charset="-128"/>
              </a:rPr>
              <a:t>the</a:t>
            </a:r>
            <a:r>
              <a:rPr lang="cs-CZ" dirty="0" smtClean="0">
                <a:solidFill>
                  <a:srgbClr val="000000"/>
                </a:solidFill>
                <a:latin typeface="Arial Unicode MS" panose="020B0604020202020204" pitchFamily="34" charset="-128"/>
              </a:rPr>
              <a:t> </a:t>
            </a:r>
            <a:r>
              <a:rPr lang="cs-CZ" dirty="0" err="1" smtClean="0">
                <a:solidFill>
                  <a:srgbClr val="000000"/>
                </a:solidFill>
                <a:latin typeface="Arial Unicode MS" panose="020B0604020202020204" pitchFamily="34" charset="-128"/>
              </a:rPr>
              <a:t>signal</a:t>
            </a:r>
            <a:r>
              <a:rPr lang="cs-CZ" dirty="0" smtClean="0">
                <a:solidFill>
                  <a:srgbClr val="000000"/>
                </a:solidFill>
                <a:latin typeface="Arial Unicode MS" panose="020B0604020202020204" pitchFamily="34" charset="-128"/>
              </a:rPr>
              <a:t>.</a:t>
            </a:r>
            <a:r>
              <a:rPr lang="cs-CZ" sz="800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http://ndevilla.free.fr/median/median.pdf</a:t>
            </a:r>
          </a:p>
          <a:p>
            <a:endParaRPr lang="en-US" dirty="0" smtClean="0"/>
          </a:p>
          <a:p>
            <a:r>
              <a:rPr lang="en-US" dirty="0" smtClean="0"/>
              <a:t>Median filtering is a commonly used technique in signal processing. Typically used on signals that may contain outliers skewing the usual statistical estimators, it is usually considered too expensive to be implemented in real-time or CPU-intensive applications.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B3F88-F04F-4A86-8504-BA6330B504AF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49506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Nahrazeni</a:t>
            </a:r>
            <a:r>
              <a:rPr lang="en-US" baseline="0" dirty="0" smtClean="0"/>
              <a:t> – </a:t>
            </a:r>
            <a:r>
              <a:rPr lang="en-US" baseline="0" dirty="0" err="1" smtClean="0"/>
              <a:t>vyhodne</a:t>
            </a:r>
            <a:r>
              <a:rPr lang="en-US" baseline="0" dirty="0" smtClean="0"/>
              <a:t> pro CPU, </a:t>
            </a:r>
            <a:r>
              <a:rPr lang="en-US" baseline="0" dirty="0" err="1" smtClean="0"/>
              <a:t>ktery</a:t>
            </a:r>
            <a:r>
              <a:rPr lang="en-US" baseline="0" dirty="0" smtClean="0"/>
              <a:t> ma </a:t>
            </a:r>
            <a:r>
              <a:rPr lang="en-US" baseline="0" dirty="0" err="1" smtClean="0"/>
              <a:t>tyto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operace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odpadne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vetveni</a:t>
            </a:r>
            <a:r>
              <a:rPr lang="en-US" baseline="0" dirty="0" smtClean="0"/>
              <a:t>);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dale je to </a:t>
            </a:r>
            <a:r>
              <a:rPr lang="en-US" baseline="0" dirty="0" err="1" smtClean="0"/>
              <a:t>vhodne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evoluci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nebot</a:t>
            </a:r>
            <a:r>
              <a:rPr lang="en-US" baseline="0" dirty="0" smtClean="0"/>
              <a:t> MIN/MAX </a:t>
            </a:r>
            <a:r>
              <a:rPr lang="en-US" baseline="0" dirty="0" err="1" smtClean="0"/>
              <a:t>lze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realizovat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pomoci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hradel</a:t>
            </a:r>
            <a:r>
              <a:rPr lang="en-US" baseline="0" dirty="0" smtClean="0"/>
              <a:t> AND/OR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 smtClean="0"/>
              <a:t>konec</a:t>
            </a:r>
            <a:r>
              <a:rPr lang="en-US" baseline="0" dirty="0" smtClean="0"/>
              <a:t>: a </a:t>
            </a:r>
            <a:r>
              <a:rPr lang="en-US" baseline="0" dirty="0" err="1" smtClean="0"/>
              <a:t>cilem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evoluce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bude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hledat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takovy</a:t>
            </a:r>
            <a:r>
              <a:rPr lang="en-US" baseline="0" dirty="0" smtClean="0"/>
              <a:t> program; </a:t>
            </a:r>
            <a:r>
              <a:rPr lang="en-US" baseline="0" dirty="0" err="1" smtClean="0"/>
              <a:t>zbyva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jen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rici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zda</a:t>
            </a:r>
            <a:r>
              <a:rPr lang="en-US" baseline="0" dirty="0" smtClean="0"/>
              <a:t>-li ma </a:t>
            </a:r>
            <a:r>
              <a:rPr lang="en-US" baseline="0" dirty="0" err="1" smtClean="0"/>
              <a:t>smysl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aproximovat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B3F88-F04F-4A86-8504-BA6330B504AF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42924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B3F88-F04F-4A86-8504-BA6330B504AF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38117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Zjistit</a:t>
            </a:r>
            <a:r>
              <a:rPr lang="en-US" dirty="0" smtClean="0"/>
              <a:t>, </a:t>
            </a:r>
            <a:r>
              <a:rPr lang="en-US" dirty="0" err="1" smtClean="0"/>
              <a:t>proc</a:t>
            </a:r>
            <a:r>
              <a:rPr lang="en-US" dirty="0" smtClean="0"/>
              <a:t> </a:t>
            </a:r>
            <a:r>
              <a:rPr lang="en-US" dirty="0" err="1" smtClean="0"/>
              <a:t>dava</a:t>
            </a:r>
            <a:r>
              <a:rPr lang="en-US" dirty="0" smtClean="0"/>
              <a:t> </a:t>
            </a:r>
            <a:r>
              <a:rPr lang="en-US" dirty="0" err="1" smtClean="0"/>
              <a:t>tak</a:t>
            </a:r>
            <a:r>
              <a:rPr lang="en-US" dirty="0" smtClean="0"/>
              <a:t> </a:t>
            </a:r>
            <a:r>
              <a:rPr lang="en-US" dirty="0" err="1" smtClean="0"/>
              <a:t>dobre</a:t>
            </a:r>
            <a:r>
              <a:rPr lang="en-US" dirty="0" smtClean="0"/>
              <a:t> </a:t>
            </a:r>
            <a:r>
              <a:rPr lang="en-US" dirty="0" err="1" smtClean="0"/>
              <a:t>vysledky</a:t>
            </a:r>
            <a:r>
              <a:rPr lang="en-US" dirty="0" smtClean="0"/>
              <a:t> I </a:t>
            </a:r>
            <a:r>
              <a:rPr lang="en-US" dirty="0" err="1" smtClean="0"/>
              <a:t>kdyz</a:t>
            </a:r>
            <a:r>
              <a:rPr lang="en-US" dirty="0" smtClean="0"/>
              <a:t> </a:t>
            </a:r>
            <a:r>
              <a:rPr lang="en-US" dirty="0" err="1" smtClean="0"/>
              <a:t>odstranime</a:t>
            </a:r>
            <a:r>
              <a:rPr lang="en-US" dirty="0" smtClean="0"/>
              <a:t> </a:t>
            </a:r>
            <a:r>
              <a:rPr lang="en-US" dirty="0" err="1" smtClean="0"/>
              <a:t>pomerne</a:t>
            </a:r>
            <a:r>
              <a:rPr lang="en-US" dirty="0" smtClean="0"/>
              <a:t> </a:t>
            </a:r>
            <a:r>
              <a:rPr lang="en-US" dirty="0" err="1" smtClean="0"/>
              <a:t>znacne</a:t>
            </a:r>
            <a:r>
              <a:rPr lang="en-US" dirty="0" smtClean="0"/>
              <a:t> </a:t>
            </a:r>
            <a:r>
              <a:rPr lang="en-US" dirty="0" err="1" smtClean="0"/>
              <a:t>mnozstvi</a:t>
            </a:r>
            <a:r>
              <a:rPr lang="en-US" dirty="0" smtClean="0"/>
              <a:t> </a:t>
            </a:r>
            <a:r>
              <a:rPr lang="en-US" dirty="0" err="1" smtClean="0"/>
              <a:t>uzlu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B3F88-F04F-4A86-8504-BA6330B504AF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40260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18 je </a:t>
            </a:r>
            <a:r>
              <a:rPr lang="en-US" dirty="0" err="1" smtClean="0"/>
              <a:t>velmi</a:t>
            </a:r>
            <a:r>
              <a:rPr lang="en-US" dirty="0" smtClean="0"/>
              <a:t> </a:t>
            </a:r>
            <a:r>
              <a:rPr lang="en-US" dirty="0" err="1" smtClean="0"/>
              <a:t>kvalitni</a:t>
            </a:r>
            <a:r>
              <a:rPr lang="en-US" dirty="0" smtClean="0"/>
              <a:t> </a:t>
            </a:r>
            <a:r>
              <a:rPr lang="en-US" dirty="0" err="1" smtClean="0"/>
              <a:t>aproximace</a:t>
            </a:r>
            <a:r>
              <a:rPr lang="en-US" dirty="0" smtClean="0"/>
              <a:t>, ma </a:t>
            </a:r>
            <a:r>
              <a:rPr lang="en-US" dirty="0" err="1" smtClean="0"/>
              <a:t>sice</a:t>
            </a:r>
            <a:r>
              <a:rPr lang="en-US" dirty="0" smtClean="0"/>
              <a:t> max.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chybu</a:t>
            </a:r>
            <a:r>
              <a:rPr lang="en-US" baseline="0" dirty="0" smtClean="0"/>
              <a:t> 2, ale ta se </a:t>
            </a:r>
            <a:r>
              <a:rPr lang="en-US" baseline="0" dirty="0" err="1" smtClean="0"/>
              <a:t>projevi</a:t>
            </a:r>
            <a:r>
              <a:rPr lang="en-US" baseline="0" dirty="0" smtClean="0"/>
              <a:t> v </a:t>
            </a:r>
            <a:r>
              <a:rPr lang="en-US" baseline="0" dirty="0" err="1" smtClean="0"/>
              <a:t>mene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nez</a:t>
            </a:r>
            <a:r>
              <a:rPr lang="en-US" baseline="0" dirty="0" smtClean="0"/>
              <a:t> 1.2% </a:t>
            </a:r>
            <a:r>
              <a:rPr lang="en-US" baseline="0" dirty="0" err="1" smtClean="0"/>
              <a:t>pripadu</a:t>
            </a:r>
            <a:endParaRPr lang="en-US" baseline="0" dirty="0" smtClean="0"/>
          </a:p>
          <a:p>
            <a:r>
              <a:rPr lang="en-US" baseline="0" dirty="0" smtClean="0"/>
              <a:t>ERROR PROBABILITY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B3F88-F04F-4A86-8504-BA6330B504AF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1100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52" name="Rectangle 12"/>
          <p:cNvSpPr>
            <a:spLocks noChangeArrowheads="1"/>
          </p:cNvSpPr>
          <p:nvPr/>
        </p:nvSpPr>
        <p:spPr bwMode="auto">
          <a:xfrm>
            <a:off x="8064500" y="6530975"/>
            <a:ext cx="49213" cy="2873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40660" name="Rectangle 20"/>
          <p:cNvSpPr>
            <a:spLocks noChangeArrowheads="1"/>
          </p:cNvSpPr>
          <p:nvPr/>
        </p:nvSpPr>
        <p:spPr bwMode="auto">
          <a:xfrm>
            <a:off x="0" y="0"/>
            <a:ext cx="9144000" cy="3598863"/>
          </a:xfrm>
          <a:prstGeom prst="rect">
            <a:avLst/>
          </a:prstGeom>
          <a:solidFill>
            <a:srgbClr val="1B85B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40661" name="Rectangle 21"/>
          <p:cNvSpPr>
            <a:spLocks noChangeArrowheads="1"/>
          </p:cNvSpPr>
          <p:nvPr/>
        </p:nvSpPr>
        <p:spPr bwMode="auto">
          <a:xfrm>
            <a:off x="8077200" y="6530975"/>
            <a:ext cx="36513" cy="2873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pic>
        <p:nvPicPr>
          <p:cNvPr id="240665" name="Picture 2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0" y="3846513"/>
            <a:ext cx="2022475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0666" name="Rectangle 26"/>
          <p:cNvSpPr>
            <a:spLocks noChangeArrowheads="1"/>
          </p:cNvSpPr>
          <p:nvPr/>
        </p:nvSpPr>
        <p:spPr bwMode="auto">
          <a:xfrm>
            <a:off x="8077200" y="6530975"/>
            <a:ext cx="36513" cy="2873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4064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3621088"/>
            <a:ext cx="6877050" cy="455612"/>
          </a:xfrm>
        </p:spPr>
        <p:txBody>
          <a:bodyPr/>
          <a:lstStyle>
            <a:lvl1pPr marL="0" indent="0" algn="r">
              <a:buFontTx/>
              <a:buNone/>
              <a:defRPr sz="2000"/>
            </a:lvl1pPr>
          </a:lstStyle>
          <a:p>
            <a:pPr lvl="0"/>
            <a:r>
              <a:rPr lang="cs-CZ" altLang="cs-CZ" noProof="0" smtClean="0"/>
              <a:t>Kliknutím lze upravit styl předlohy.</a:t>
            </a:r>
          </a:p>
        </p:txBody>
      </p:sp>
      <p:sp>
        <p:nvSpPr>
          <p:cNvPr id="24064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1958975"/>
            <a:ext cx="6877050" cy="1254125"/>
          </a:xfrm>
        </p:spPr>
        <p:txBody>
          <a:bodyPr/>
          <a:lstStyle>
            <a:lvl1pPr algn="r"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altLang="cs-CZ" noProof="0" smtClean="0"/>
              <a:t>Kliknutím lze upravit styl.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cs-CZ" smtClean="0"/>
              <a:t>Evolutionary Approximation of Software for Embedded Systems: Median function</a:t>
            </a:r>
            <a:endParaRPr lang="en-US" alt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470584E-C735-4638-99B9-05ACF8A797DB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3470923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5613" y="-100013"/>
            <a:ext cx="2159000" cy="6196013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-100013"/>
            <a:ext cx="6329363" cy="6196013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cs-CZ" smtClean="0"/>
              <a:t>Evolutionary Approximation of Software for Embedded Systems: Median function</a:t>
            </a:r>
            <a:endParaRPr lang="en-US" alt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97EA1AF-6320-4D81-B9BE-E465ED6CD8A0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417827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cs-CZ" smtClean="0"/>
              <a:t>Evolutionary Approximation of Software for Embedded Systems: Median function</a:t>
            </a:r>
            <a:endParaRPr lang="en-US" alt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A7C8EF0-02FD-40B5-BB0A-5D3ED24F57E9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330412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cs-CZ" smtClean="0"/>
              <a:t>Evolutionary Approximation of Software for Embedded Systems: Median function</a:t>
            </a:r>
            <a:endParaRPr lang="en-US" alt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5617BB5-4F40-4D43-9AE0-C9CE9E9B5331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6827888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765175"/>
            <a:ext cx="4243388" cy="533082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8" y="765175"/>
            <a:ext cx="4244975" cy="533082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cs-CZ" smtClean="0"/>
              <a:t>Evolutionary Approximation of Software for Embedded Systems: Median function</a:t>
            </a:r>
            <a:endParaRPr lang="en-US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C3F3851-3577-4A7B-9244-B59797677792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31605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cs-CZ" smtClean="0"/>
              <a:t>Evolutionary Approximation of Software for Embedded Systems: Median function</a:t>
            </a:r>
            <a:endParaRPr lang="en-US" altLang="cs-CZ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EFA5757-F7D8-409B-803D-0E9A505434DC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9767584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cs-CZ" smtClean="0"/>
              <a:t>Evolutionary Approximation of Software for Embedded Systems: Median function</a:t>
            </a:r>
            <a:endParaRPr lang="en-US" alt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A15BAF2-D720-4168-ACBE-1FF1F4884537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9037544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cs-CZ" smtClean="0"/>
              <a:t>Evolutionary Approximation of Software for Embedded Systems: Median function</a:t>
            </a:r>
            <a:endParaRPr lang="en-US" altLang="cs-CZ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077850E-BB0F-4FC2-9854-B2FB5037B23B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625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cs-CZ" smtClean="0"/>
              <a:t>Evolutionary Approximation of Software for Embedded Systems: Median function</a:t>
            </a:r>
            <a:endParaRPr lang="en-US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54880F4-A437-4A79-B1A0-FEB597E7425B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850709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cs-CZ" smtClean="0"/>
              <a:t>Evolutionary Approximation of Software for Embedded Systems: Median function</a:t>
            </a:r>
            <a:endParaRPr lang="en-US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F811895-3F76-4991-8A4C-2175D70DE1E8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4605527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66" name="Rectangle 34"/>
          <p:cNvSpPr>
            <a:spLocks noChangeArrowheads="1"/>
          </p:cNvSpPr>
          <p:nvPr/>
        </p:nvSpPr>
        <p:spPr bwMode="auto">
          <a:xfrm>
            <a:off x="0" y="512763"/>
            <a:ext cx="9144000" cy="34925"/>
          </a:xfrm>
          <a:prstGeom prst="rect">
            <a:avLst/>
          </a:prstGeom>
          <a:solidFill>
            <a:schemeClr val="tx1">
              <a:alpha val="1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/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8447" name="Rectangle 15"/>
          <p:cNvSpPr>
            <a:spLocks noChangeArrowheads="1"/>
          </p:cNvSpPr>
          <p:nvPr/>
        </p:nvSpPr>
        <p:spPr bwMode="auto">
          <a:xfrm>
            <a:off x="0" y="6497638"/>
            <a:ext cx="9144000" cy="360362"/>
          </a:xfrm>
          <a:prstGeom prst="rect">
            <a:avLst/>
          </a:prstGeom>
          <a:solidFill>
            <a:srgbClr val="1B85B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8443" name="Rectangle 11"/>
          <p:cNvSpPr>
            <a:spLocks noChangeArrowheads="1"/>
          </p:cNvSpPr>
          <p:nvPr/>
        </p:nvSpPr>
        <p:spPr bwMode="auto">
          <a:xfrm>
            <a:off x="0" y="0"/>
            <a:ext cx="9144000" cy="512763"/>
          </a:xfrm>
          <a:prstGeom prst="rect">
            <a:avLst/>
          </a:prstGeom>
          <a:solidFill>
            <a:schemeClr val="tx1">
              <a:alpha val="1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/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-1"/>
            <a:ext cx="7699375" cy="539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cs-CZ" smtClean="0"/>
              <a:t>Klepnutím lze upravit styl předlohy nadpisů.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765175"/>
            <a:ext cx="8640763" cy="533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cs-CZ" dirty="0" err="1" smtClean="0"/>
              <a:t>Klepnutím</a:t>
            </a:r>
            <a:r>
              <a:rPr lang="en-US" altLang="cs-CZ" dirty="0" smtClean="0"/>
              <a:t> </a:t>
            </a:r>
            <a:r>
              <a:rPr lang="en-US" altLang="cs-CZ" dirty="0" err="1" smtClean="0"/>
              <a:t>lze</a:t>
            </a:r>
            <a:r>
              <a:rPr lang="en-US" altLang="cs-CZ" dirty="0" smtClean="0"/>
              <a:t> </a:t>
            </a:r>
            <a:r>
              <a:rPr lang="en-US" altLang="cs-CZ" dirty="0" err="1" smtClean="0"/>
              <a:t>upravit</a:t>
            </a:r>
            <a:r>
              <a:rPr lang="en-US" altLang="cs-CZ" dirty="0" smtClean="0"/>
              <a:t> </a:t>
            </a:r>
            <a:r>
              <a:rPr lang="en-US" altLang="cs-CZ" dirty="0" err="1" smtClean="0"/>
              <a:t>styly</a:t>
            </a:r>
            <a:r>
              <a:rPr lang="en-US" altLang="cs-CZ" dirty="0" smtClean="0"/>
              <a:t> </a:t>
            </a:r>
            <a:r>
              <a:rPr lang="en-US" altLang="cs-CZ" dirty="0" err="1" smtClean="0"/>
              <a:t>předlohy</a:t>
            </a:r>
            <a:r>
              <a:rPr lang="en-US" altLang="cs-CZ" dirty="0" smtClean="0"/>
              <a:t> </a:t>
            </a:r>
            <a:r>
              <a:rPr lang="en-US" altLang="cs-CZ" dirty="0" err="1" smtClean="0"/>
              <a:t>textu</a:t>
            </a:r>
            <a:r>
              <a:rPr lang="en-US" altLang="cs-CZ" dirty="0" smtClean="0"/>
              <a:t>.</a:t>
            </a:r>
          </a:p>
          <a:p>
            <a:pPr lvl="1"/>
            <a:r>
              <a:rPr lang="en-US" altLang="cs-CZ" dirty="0" err="1" smtClean="0"/>
              <a:t>Druhá</a:t>
            </a:r>
            <a:r>
              <a:rPr lang="en-US" altLang="cs-CZ" dirty="0" smtClean="0"/>
              <a:t> </a:t>
            </a:r>
            <a:r>
              <a:rPr lang="en-US" altLang="cs-CZ" dirty="0" err="1" smtClean="0"/>
              <a:t>úroveň</a:t>
            </a:r>
            <a:endParaRPr lang="en-US" altLang="cs-CZ" dirty="0" smtClean="0"/>
          </a:p>
          <a:p>
            <a:pPr lvl="2"/>
            <a:r>
              <a:rPr lang="en-US" altLang="cs-CZ" dirty="0" err="1" smtClean="0"/>
              <a:t>Třetí</a:t>
            </a:r>
            <a:r>
              <a:rPr lang="en-US" altLang="cs-CZ" dirty="0" smtClean="0"/>
              <a:t> </a:t>
            </a:r>
            <a:r>
              <a:rPr lang="en-US" altLang="cs-CZ" dirty="0" err="1" smtClean="0"/>
              <a:t>úroveň</a:t>
            </a:r>
            <a:endParaRPr lang="en-US" altLang="cs-CZ" dirty="0" smtClean="0"/>
          </a:p>
          <a:p>
            <a:pPr lvl="3"/>
            <a:r>
              <a:rPr lang="en-US" altLang="cs-CZ" dirty="0" err="1" smtClean="0"/>
              <a:t>Čtvrtá</a:t>
            </a:r>
            <a:r>
              <a:rPr lang="en-US" altLang="cs-CZ" dirty="0" smtClean="0"/>
              <a:t> </a:t>
            </a:r>
            <a:r>
              <a:rPr lang="en-US" altLang="cs-CZ" dirty="0" err="1" smtClean="0"/>
              <a:t>úroveň</a:t>
            </a:r>
            <a:endParaRPr lang="en-US" altLang="cs-CZ" dirty="0" smtClean="0"/>
          </a:p>
          <a:p>
            <a:pPr lvl="4"/>
            <a:r>
              <a:rPr lang="en-US" altLang="cs-CZ" dirty="0" err="1" smtClean="0"/>
              <a:t>Pátá</a:t>
            </a:r>
            <a:r>
              <a:rPr lang="en-US" altLang="cs-CZ" dirty="0" smtClean="0"/>
              <a:t> </a:t>
            </a:r>
            <a:r>
              <a:rPr lang="en-US" altLang="cs-CZ" dirty="0" err="1" smtClean="0"/>
              <a:t>úroveň</a:t>
            </a:r>
            <a:endParaRPr lang="en-US" altLang="cs-CZ" dirty="0" smtClean="0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7950" y="6524625"/>
            <a:ext cx="784860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FontTx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en-US" altLang="cs-CZ" smtClean="0"/>
              <a:t>Evolutionary Approximation of Software for Embedded Systems: Median function</a:t>
            </a:r>
            <a:endParaRPr lang="en-US" altLang="cs-CZ" dirty="0"/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72450" y="6524625"/>
            <a:ext cx="827088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FontTx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fld id="{E27B2AD7-1515-4757-855E-CB4D27510327}" type="slidenum">
              <a:rPr lang="en-US" altLang="cs-CZ"/>
              <a:pPr/>
              <a:t>‹#›</a:t>
            </a:fld>
            <a:endParaRPr lang="en-US" altLang="cs-CZ"/>
          </a:p>
        </p:txBody>
      </p:sp>
      <p:sp>
        <p:nvSpPr>
          <p:cNvPr id="18446" name="Rectangle 14"/>
          <p:cNvSpPr>
            <a:spLocks noChangeArrowheads="1"/>
          </p:cNvSpPr>
          <p:nvPr/>
        </p:nvSpPr>
        <p:spPr bwMode="auto">
          <a:xfrm>
            <a:off x="215900" y="115888"/>
            <a:ext cx="47625" cy="288925"/>
          </a:xfrm>
          <a:prstGeom prst="rect">
            <a:avLst/>
          </a:prstGeom>
          <a:solidFill>
            <a:srgbClr val="FE000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FontTx/>
              <a:buNone/>
            </a:pPr>
            <a:endParaRPr lang="cs-CZ" altLang="cs-CZ" b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8448" name="Picture 16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8175" y="58738"/>
            <a:ext cx="417513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9" name="Rectangle 17"/>
          <p:cNvSpPr>
            <a:spLocks noChangeArrowheads="1"/>
          </p:cNvSpPr>
          <p:nvPr/>
        </p:nvSpPr>
        <p:spPr bwMode="auto">
          <a:xfrm>
            <a:off x="8064500" y="115888"/>
            <a:ext cx="49213" cy="288925"/>
          </a:xfrm>
          <a:prstGeom prst="rect">
            <a:avLst/>
          </a:prstGeom>
          <a:solidFill>
            <a:srgbClr val="1B85B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8450" name="Rectangle 18"/>
          <p:cNvSpPr>
            <a:spLocks noChangeArrowheads="1"/>
          </p:cNvSpPr>
          <p:nvPr/>
        </p:nvSpPr>
        <p:spPr bwMode="auto">
          <a:xfrm>
            <a:off x="8064500" y="6530975"/>
            <a:ext cx="49213" cy="2873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kern="1200">
          <a:solidFill>
            <a:srgbClr val="1B85B9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1B85B9"/>
          </a:solidFill>
          <a:latin typeface="Tahoma" panose="020B060403050404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1B85B9"/>
          </a:solidFill>
          <a:latin typeface="Tahoma" panose="020B060403050404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1B85B9"/>
          </a:solidFill>
          <a:latin typeface="Tahoma" panose="020B060403050404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1B85B9"/>
          </a:solidFill>
          <a:latin typeface="Tahoma" panose="020B060403050404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1B85B9"/>
          </a:solidFill>
          <a:latin typeface="Tahoma" panose="020B060403050404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1B85B9"/>
          </a:solidFill>
          <a:latin typeface="Tahoma" panose="020B060403050404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1B85B9"/>
          </a:solidFill>
          <a:latin typeface="Tahoma" panose="020B060403050404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1B85B9"/>
          </a:solidFill>
          <a:latin typeface="Tahoma" panose="020B060403050404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Vojtech </a:t>
            </a:r>
            <a:r>
              <a:rPr lang="cs-CZ" dirty="0" smtClean="0"/>
              <a:t>Mrazek, </a:t>
            </a:r>
            <a:r>
              <a:rPr lang="cs-CZ" u="sng" dirty="0"/>
              <a:t>Zdenek </a:t>
            </a:r>
            <a:r>
              <a:rPr lang="cs-CZ" u="sng" dirty="0" smtClean="0"/>
              <a:t>Vasicek</a:t>
            </a:r>
            <a:r>
              <a:rPr lang="cs-CZ" dirty="0" smtClean="0"/>
              <a:t>,</a:t>
            </a:r>
            <a:r>
              <a:rPr lang="cs-CZ" dirty="0"/>
              <a:t> Lukas </a:t>
            </a:r>
            <a:r>
              <a:rPr lang="cs-CZ" dirty="0" smtClean="0"/>
              <a:t>Sekanina</a:t>
            </a:r>
          </a:p>
          <a:p>
            <a:endParaRPr lang="cs-CZ" dirty="0" smtClean="0"/>
          </a:p>
          <a:p>
            <a:r>
              <a:rPr lang="cs-CZ" dirty="0" err="1" smtClean="0">
                <a:solidFill>
                  <a:schemeClr val="bg2"/>
                </a:solidFill>
              </a:rPr>
              <a:t>Faculty</a:t>
            </a:r>
            <a:r>
              <a:rPr lang="cs-CZ" dirty="0" smtClean="0">
                <a:solidFill>
                  <a:schemeClr val="bg2"/>
                </a:solidFill>
              </a:rPr>
              <a:t> </a:t>
            </a:r>
            <a:r>
              <a:rPr lang="cs-CZ" dirty="0" err="1">
                <a:solidFill>
                  <a:schemeClr val="bg2"/>
                </a:solidFill>
              </a:rPr>
              <a:t>of</a:t>
            </a:r>
            <a:r>
              <a:rPr lang="cs-CZ" dirty="0">
                <a:solidFill>
                  <a:schemeClr val="bg2"/>
                </a:solidFill>
              </a:rPr>
              <a:t> </a:t>
            </a:r>
            <a:r>
              <a:rPr lang="cs-CZ" dirty="0" err="1" smtClean="0">
                <a:solidFill>
                  <a:schemeClr val="bg2"/>
                </a:solidFill>
              </a:rPr>
              <a:t>Information</a:t>
            </a:r>
            <a:r>
              <a:rPr lang="cs-CZ" dirty="0" smtClean="0">
                <a:solidFill>
                  <a:schemeClr val="bg2"/>
                </a:solidFill>
              </a:rPr>
              <a:t> Technology</a:t>
            </a:r>
            <a:endParaRPr lang="cs-CZ" dirty="0">
              <a:solidFill>
                <a:schemeClr val="bg2"/>
              </a:solidFill>
            </a:endParaRPr>
          </a:p>
          <a:p>
            <a:r>
              <a:rPr lang="cs-CZ" dirty="0">
                <a:solidFill>
                  <a:schemeClr val="bg2"/>
                </a:solidFill>
              </a:rPr>
              <a:t>Brno University </a:t>
            </a:r>
            <a:r>
              <a:rPr lang="cs-CZ" dirty="0" err="1">
                <a:solidFill>
                  <a:schemeClr val="bg2"/>
                </a:solidFill>
              </a:rPr>
              <a:t>of</a:t>
            </a:r>
            <a:r>
              <a:rPr lang="cs-CZ" dirty="0">
                <a:solidFill>
                  <a:schemeClr val="bg2"/>
                </a:solidFill>
              </a:rPr>
              <a:t> Technology,</a:t>
            </a:r>
          </a:p>
          <a:p>
            <a:r>
              <a:rPr lang="cs-CZ" dirty="0">
                <a:solidFill>
                  <a:schemeClr val="bg2"/>
                </a:solidFill>
              </a:rPr>
              <a:t>Czech Republic</a:t>
            </a:r>
          </a:p>
        </p:txBody>
      </p:sp>
      <p:sp>
        <p:nvSpPr>
          <p:cNvPr id="3" name="Nadpis 2"/>
          <p:cNvSpPr>
            <a:spLocks noGrp="1"/>
          </p:cNvSpPr>
          <p:nvPr>
            <p:ph type="ctrTitle"/>
          </p:nvPr>
        </p:nvSpPr>
        <p:spPr>
          <a:xfrm>
            <a:off x="140970" y="1012206"/>
            <a:ext cx="6877050" cy="1254125"/>
          </a:xfrm>
        </p:spPr>
        <p:txBody>
          <a:bodyPr/>
          <a:lstStyle/>
          <a:p>
            <a:r>
              <a:rPr lang="en-US" b="1" dirty="0"/>
              <a:t>Evolutionary Approximation of Software for Embedded</a:t>
            </a:r>
            <a:br>
              <a:rPr lang="en-US" b="1" dirty="0"/>
            </a:br>
            <a:r>
              <a:rPr lang="cs-CZ" b="1" dirty="0"/>
              <a:t>Systems: </a:t>
            </a:r>
            <a:r>
              <a:rPr lang="cs-CZ" b="1" dirty="0" err="1">
                <a:solidFill>
                  <a:schemeClr val="bg1">
                    <a:lumMod val="85000"/>
                  </a:schemeClr>
                </a:solidFill>
              </a:rPr>
              <a:t>Median</a:t>
            </a:r>
            <a:r>
              <a:rPr lang="cs-CZ" b="1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cs-CZ" b="1" dirty="0" err="1">
                <a:solidFill>
                  <a:schemeClr val="bg1">
                    <a:lumMod val="85000"/>
                  </a:schemeClr>
                </a:solidFill>
              </a:rPr>
              <a:t>Function</a:t>
            </a:r>
            <a:endParaRPr lang="cs-CZ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1026" name="Picture 2" descr="http://geneticimprovement2015.com/wp-content/uploads/2014/12/gi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9615" y="5762802"/>
            <a:ext cx="606425" cy="618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sigevo.org/gecco-2014/docs/logo-GECCO201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" y="5302224"/>
            <a:ext cx="1626870" cy="1540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3393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fitness function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000" dirty="0" smtClean="0"/>
                  <a:t>The quality of approximation is measured as the sum of absolute differences between the output value of a candidate solution and reference</a:t>
                </a:r>
              </a:p>
              <a:p>
                <a:endParaRPr lang="en-US" sz="20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𝑟𝑟𝑜𝑟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sub>
                        <m:sup/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𝑐𝑎𝑛𝑑𝑖𝑑𝑎𝑡𝑒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𝑟𝑒𝑓𝑒𝑟𝑒𝑛𝑐𝑒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2000" dirty="0" smtClean="0"/>
              </a:p>
              <a:p>
                <a:endParaRPr lang="en-US" sz="2000" dirty="0" smtClean="0"/>
              </a:p>
              <a:p>
                <a:r>
                  <a:rPr lang="en-US" sz="2000" dirty="0">
                    <a:solidFill>
                      <a:srgbClr val="1B85B9"/>
                    </a:solidFill>
                    <a:latin typeface="+mj-lt"/>
                  </a:rPr>
                  <a:t>Scalability </a:t>
                </a:r>
                <a:r>
                  <a:rPr lang="en-US" sz="2000" dirty="0" smtClean="0">
                    <a:solidFill>
                      <a:srgbClr val="1B85B9"/>
                    </a:solidFill>
                    <a:latin typeface="+mj-lt"/>
                  </a:rPr>
                  <a:t>issue</a:t>
                </a:r>
              </a:p>
              <a:p>
                <a:pPr lvl="1"/>
                <a:r>
                  <a:rPr lang="en-US" dirty="0" smtClean="0">
                    <a:latin typeface="+mj-lt"/>
                  </a:rPr>
                  <a:t>|S| could be reduced from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8</m:t>
                            </m:r>
                          </m:sup>
                        </m:sSup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 smtClean="0">
                    <a:latin typeface="+mj-lt"/>
                  </a:rPr>
                  <a:t>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 smtClean="0">
                    <a:latin typeface="+mj-lt"/>
                  </a:rPr>
                  <a:t> using the zero-one principle.</a:t>
                </a:r>
              </a:p>
              <a:p>
                <a:pPr lvl="1"/>
                <a:r>
                  <a:rPr lang="en-US" dirty="0" smtClean="0">
                    <a:latin typeface="+mj-lt"/>
                  </a:rPr>
                  <a:t>However, it would be impossible to reasonably quantify the error (</a:t>
                </a:r>
                <a:r>
                  <a:rPr lang="en-US" dirty="0"/>
                  <a:t>It is not important, how many </a:t>
                </a:r>
                <a:r>
                  <a:rPr lang="en-US" dirty="0" smtClean="0"/>
                  <a:t>invalid responses are produced)</a:t>
                </a:r>
                <a:r>
                  <a:rPr lang="en-US" dirty="0" smtClean="0">
                    <a:latin typeface="+mj-lt"/>
                  </a:rPr>
                  <a:t>.</a:t>
                </a:r>
              </a:p>
              <a:p>
                <a:endParaRPr lang="en-US" sz="2000" dirty="0" smtClean="0">
                  <a:latin typeface="+mj-lt"/>
                </a:endParaRPr>
              </a:p>
              <a:p>
                <a:r>
                  <a:rPr lang="en-US" sz="2000" dirty="0" smtClean="0">
                    <a:solidFill>
                      <a:srgbClr val="1B85B9"/>
                    </a:solidFill>
                    <a:latin typeface="+mj-lt"/>
                  </a:rPr>
                  <a:t>Solution</a:t>
                </a:r>
              </a:p>
              <a:p>
                <a:pPr lvl="1"/>
                <a:r>
                  <a:rPr lang="en-US" dirty="0" smtClean="0">
                    <a:latin typeface="+mj-lt"/>
                  </a:rPr>
                  <a:t>Use a randomly generated subset of S of a “reasonable” size</a:t>
                </a:r>
              </a:p>
              <a:p>
                <a:endParaRPr lang="en-US" sz="2000" dirty="0" smtClean="0">
                  <a:latin typeface="+mj-lt"/>
                </a:endParaRPr>
              </a:p>
              <a:p>
                <a:endParaRPr lang="cs-CZ" sz="2000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705" t="-686" r="-21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cs-CZ" smtClean="0"/>
              <a:t>Evolutionary Approximation of Software for Embedded Systems: Median function</a:t>
            </a:r>
            <a:endParaRPr lang="en-US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7C8EF0-02FD-40B5-BB0A-5D3ED24F57E9}" type="slidenum">
              <a:rPr lang="en-US" altLang="cs-CZ" smtClean="0"/>
              <a:pPr/>
              <a:t>10</a:t>
            </a:fld>
            <a:endParaRPr lang="en-US" altLang="cs-CZ"/>
          </a:p>
        </p:txBody>
      </p:sp>
      <p:sp>
        <p:nvSpPr>
          <p:cNvPr id="6" name="Obdélník 5"/>
          <p:cNvSpPr/>
          <p:nvPr/>
        </p:nvSpPr>
        <p:spPr>
          <a:xfrm>
            <a:off x="758028" y="5865167"/>
            <a:ext cx="83859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200" b="0" dirty="0">
                <a:solidFill>
                  <a:schemeClr val="bg1">
                    <a:lumMod val="50000"/>
                  </a:schemeClr>
                </a:solidFill>
              </a:rPr>
              <a:t>Z. Vasicek and L. </a:t>
            </a:r>
            <a:r>
              <a:rPr lang="en-US" sz="1200" b="0" dirty="0" err="1">
                <a:solidFill>
                  <a:schemeClr val="bg1">
                    <a:lumMod val="50000"/>
                  </a:schemeClr>
                </a:solidFill>
              </a:rPr>
              <a:t>Sekanina</a:t>
            </a:r>
            <a:r>
              <a:rPr lang="en-US" sz="1200" b="0" dirty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en-US" sz="1200" b="0" i="1" dirty="0">
                <a:solidFill>
                  <a:schemeClr val="bg1">
                    <a:lumMod val="50000"/>
                  </a:schemeClr>
                </a:solidFill>
              </a:rPr>
              <a:t>Evolutionary approach to </a:t>
            </a:r>
            <a:r>
              <a:rPr lang="cs-CZ" sz="1200" b="0" i="1" dirty="0" err="1">
                <a:solidFill>
                  <a:schemeClr val="bg1">
                    <a:lumMod val="50000"/>
                  </a:schemeClr>
                </a:solidFill>
              </a:rPr>
              <a:t>approximate</a:t>
            </a:r>
            <a:r>
              <a:rPr lang="cs-CZ" sz="1200" b="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sz="1200" b="0" i="1" dirty="0" err="1">
                <a:solidFill>
                  <a:schemeClr val="bg1">
                    <a:lumMod val="50000"/>
                  </a:schemeClr>
                </a:solidFill>
              </a:rPr>
              <a:t>digital</a:t>
            </a:r>
            <a:r>
              <a:rPr lang="cs-CZ" sz="1200" b="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sz="1200" b="0" i="1" dirty="0" err="1">
                <a:solidFill>
                  <a:schemeClr val="bg1">
                    <a:lumMod val="50000"/>
                  </a:schemeClr>
                </a:solidFill>
              </a:rPr>
              <a:t>circuits</a:t>
            </a:r>
            <a:r>
              <a:rPr lang="cs-CZ" sz="1200" b="0" i="1" dirty="0">
                <a:solidFill>
                  <a:schemeClr val="bg1">
                    <a:lumMod val="50000"/>
                  </a:schemeClr>
                </a:solidFill>
              </a:rPr>
              <a:t> design</a:t>
            </a:r>
            <a:r>
              <a:rPr lang="cs-CZ" sz="1200" b="0" dirty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cs-CZ" sz="1200" b="0" dirty="0" smtClean="0">
                <a:solidFill>
                  <a:schemeClr val="bg1">
                    <a:lumMod val="50000"/>
                  </a:schemeClr>
                </a:solidFill>
              </a:rPr>
              <a:t>IEEE </a:t>
            </a:r>
            <a:r>
              <a:rPr lang="en-US" sz="1200" b="0" dirty="0" smtClean="0">
                <a:solidFill>
                  <a:schemeClr val="bg1">
                    <a:lumMod val="50000"/>
                  </a:schemeClr>
                </a:solidFill>
              </a:rPr>
              <a:t>trans.</a:t>
            </a:r>
            <a:r>
              <a:rPr lang="cs-CZ" sz="1200" b="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sz="1200" b="0" dirty="0">
                <a:solidFill>
                  <a:schemeClr val="bg1">
                    <a:lumMod val="50000"/>
                  </a:schemeClr>
                </a:solidFill>
              </a:rPr>
              <a:t>on</a:t>
            </a:r>
            <a:r>
              <a:rPr lang="en-US" sz="1200" b="0" dirty="0">
                <a:solidFill>
                  <a:schemeClr val="bg1">
                    <a:lumMod val="50000"/>
                  </a:schemeClr>
                </a:solidFill>
              </a:rPr>
              <a:t> E</a:t>
            </a:r>
            <a:r>
              <a:rPr lang="cs-CZ" sz="1200" b="0" dirty="0" err="1">
                <a:solidFill>
                  <a:schemeClr val="bg1">
                    <a:lumMod val="50000"/>
                  </a:schemeClr>
                </a:solidFill>
              </a:rPr>
              <a:t>volutionary</a:t>
            </a:r>
            <a:r>
              <a:rPr lang="cs-CZ" sz="1200" b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sz="1200" b="0" dirty="0" err="1">
                <a:solidFill>
                  <a:schemeClr val="bg1">
                    <a:lumMod val="50000"/>
                  </a:schemeClr>
                </a:solidFill>
              </a:rPr>
              <a:t>Computation</a:t>
            </a:r>
            <a:r>
              <a:rPr lang="en-US" sz="1200" b="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200" b="0" dirty="0" smtClean="0">
                <a:solidFill>
                  <a:schemeClr val="bg1">
                    <a:lumMod val="50000"/>
                  </a:schemeClr>
                </a:solidFill>
              </a:rPr>
              <a:t>Vol. 19 </a:t>
            </a:r>
            <a:r>
              <a:rPr lang="en-US" sz="1200" b="0" dirty="0">
                <a:solidFill>
                  <a:schemeClr val="bg1">
                    <a:lumMod val="50000"/>
                  </a:schemeClr>
                </a:solidFill>
              </a:rPr>
              <a:t>,  </a:t>
            </a:r>
            <a:r>
              <a:rPr lang="en-US" sz="1200" b="0" dirty="0" smtClean="0">
                <a:solidFill>
                  <a:schemeClr val="bg1">
                    <a:lumMod val="50000"/>
                  </a:schemeClr>
                </a:solidFill>
              </a:rPr>
              <a:t>No. 3, 2015</a:t>
            </a:r>
            <a:endParaRPr lang="cs-CZ" sz="1200" b="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45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Evolutionary design of approximate medians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>
                <a:solidFill>
                  <a:srgbClr val="1B85B9"/>
                </a:solidFill>
              </a:rPr>
              <a:t>Resource-oriented </a:t>
            </a:r>
            <a:r>
              <a:rPr lang="en-US" sz="2000" dirty="0" smtClean="0"/>
              <a:t>design approach is employed.</a:t>
            </a:r>
          </a:p>
          <a:p>
            <a:pPr lvl="1"/>
            <a:r>
              <a:rPr lang="en-US" sz="1800" dirty="0" smtClean="0"/>
              <a:t>The </a:t>
            </a:r>
            <a:r>
              <a:rPr lang="en-US" sz="1800" dirty="0"/>
              <a:t>evolutionary approximation exploits the idea </a:t>
            </a:r>
            <a:r>
              <a:rPr lang="en-US" sz="1800" dirty="0" smtClean="0"/>
              <a:t>that CGP </a:t>
            </a:r>
            <a:r>
              <a:rPr lang="en-US" sz="1800" dirty="0"/>
              <a:t>is capable of minimizing the error even if </a:t>
            </a:r>
            <a:r>
              <a:rPr lang="en-US" sz="1800" dirty="0" smtClean="0"/>
              <a:t>the </a:t>
            </a:r>
            <a:r>
              <a:rPr lang="en-US" sz="1800" dirty="0"/>
              <a:t>number of available </a:t>
            </a:r>
            <a:r>
              <a:rPr lang="en-US" sz="1800" dirty="0" smtClean="0"/>
              <a:t>functional nodes is </a:t>
            </a:r>
            <a:r>
              <a:rPr lang="en-US" sz="1800" dirty="0"/>
              <a:t>not </a:t>
            </a:r>
            <a:r>
              <a:rPr lang="en-US" sz="1800" dirty="0" smtClean="0"/>
              <a:t>sufficient for </a:t>
            </a:r>
            <a:r>
              <a:rPr lang="en-US" sz="1800" dirty="0"/>
              <a:t>obtaining a fully functional </a:t>
            </a:r>
            <a:r>
              <a:rPr lang="en-US" sz="1800" dirty="0" smtClean="0"/>
              <a:t>solution.</a:t>
            </a:r>
            <a:endParaRPr lang="en-US" sz="2000" dirty="0" smtClean="0"/>
          </a:p>
          <a:p>
            <a:r>
              <a:rPr lang="en-US" sz="2000" b="0" dirty="0" smtClean="0">
                <a:solidFill>
                  <a:srgbClr val="1B85B9"/>
                </a:solidFill>
              </a:rPr>
              <a:t>Experimental setup</a:t>
            </a:r>
            <a:r>
              <a:rPr lang="en-US" sz="2000" b="0" dirty="0" smtClean="0"/>
              <a:t>: </a:t>
            </a:r>
          </a:p>
          <a:p>
            <a:pPr lvl="1"/>
            <a:r>
              <a:rPr lang="en-US" sz="1800" b="0" dirty="0" smtClean="0"/>
              <a:t>(1+4)-</a:t>
            </a:r>
            <a:r>
              <a:rPr lang="en-US" sz="1800" dirty="0" smtClean="0"/>
              <a:t>ES, no crossover, </a:t>
            </a:r>
            <a:r>
              <a:rPr lang="cs-CZ" sz="1800" dirty="0" smtClean="0"/>
              <a:t>5</a:t>
            </a:r>
            <a:r>
              <a:rPr lang="en-US" sz="1800" dirty="0" smtClean="0"/>
              <a:t> </a:t>
            </a:r>
            <a:r>
              <a:rPr lang="cs-CZ" sz="1800" dirty="0" smtClean="0"/>
              <a:t>% </a:t>
            </a:r>
            <a:r>
              <a:rPr lang="en-US" sz="1800" dirty="0" smtClean="0"/>
              <a:t>of the chromosome mutated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cs-CZ" smtClean="0"/>
              <a:t>Evolutionary Approximation of Software for Embedded Systems: Median function</a:t>
            </a:r>
            <a:endParaRPr lang="en-US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7C8EF0-02FD-40B5-BB0A-5D3ED24F57E9}" type="slidenum">
              <a:rPr lang="en-US" altLang="cs-CZ" smtClean="0"/>
              <a:pPr/>
              <a:t>11</a:t>
            </a:fld>
            <a:endParaRPr lang="en-US" altLang="cs-CZ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ulka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13999372"/>
                  </p:ext>
                </p:extLst>
              </p:nvPr>
            </p:nvGraphicFramePr>
            <p:xfrm>
              <a:off x="774700" y="3135148"/>
              <a:ext cx="7778750" cy="2595880"/>
            </p:xfrm>
            <a:graphic>
              <a:graphicData uri="http://schemas.openxmlformats.org/drawingml/2006/table">
                <a:tbl>
                  <a:tblPr firstRow="1" firstCol="1" bandRow="1">
                    <a:tableStyleId>{21E4AEA4-8DFA-4A89-87EB-49C32662AFE0}</a:tableStyleId>
                  </a:tblPr>
                  <a:tblGrid>
                    <a:gridCol w="2708883"/>
                    <a:gridCol w="2672751"/>
                    <a:gridCol w="2397116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cs-CZ" dirty="0"/>
                        </a:p>
                      </a:txBody>
                      <a:tcPr>
                        <a:solidFill>
                          <a:srgbClr val="1B85B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Median-9</a:t>
                          </a:r>
                          <a:endParaRPr lang="cs-CZ" dirty="0"/>
                        </a:p>
                      </a:txBody>
                      <a:tcPr anchor="ctr">
                        <a:solidFill>
                          <a:srgbClr val="1B85B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Median-25</a:t>
                          </a:r>
                          <a:endParaRPr lang="cs-CZ" dirty="0"/>
                        </a:p>
                      </a:txBody>
                      <a:tcPr anchor="ctr">
                        <a:solidFill>
                          <a:srgbClr val="1B85B9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Inputs</a:t>
                          </a:r>
                          <a:endParaRPr lang="cs-CZ" dirty="0"/>
                        </a:p>
                      </a:txBody>
                      <a:tcPr>
                        <a:solidFill>
                          <a:srgbClr val="1B85B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9</a:t>
                          </a:r>
                          <a:endParaRPr lang="cs-CZ" dirty="0"/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25</a:t>
                          </a:r>
                          <a:endParaRPr lang="cs-CZ" dirty="0"/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Outputs</a:t>
                          </a:r>
                          <a:endParaRPr lang="cs-CZ" dirty="0"/>
                        </a:p>
                      </a:txBody>
                      <a:tcPr>
                        <a:solidFill>
                          <a:srgbClr val="1B85B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Generations</a:t>
                          </a:r>
                          <a:endParaRPr lang="cs-CZ" dirty="0"/>
                        </a:p>
                      </a:txBody>
                      <a:tcPr>
                        <a:solidFill>
                          <a:srgbClr val="1B85B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×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p>
                              </m:sSup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dirty="0" smtClean="0"/>
                            <a:t>(3</a:t>
                          </a:r>
                          <a:r>
                            <a:rPr lang="en-US" baseline="0" dirty="0" smtClean="0"/>
                            <a:t> hours)</a:t>
                          </a:r>
                          <a:endParaRPr lang="cs-CZ" dirty="0"/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×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p>
                              </m:sSup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dirty="0" smtClean="0"/>
                            <a:t>(3</a:t>
                          </a:r>
                          <a:r>
                            <a:rPr lang="en-US" baseline="0" dirty="0" smtClean="0"/>
                            <a:t> hours)</a:t>
                          </a:r>
                          <a:endParaRPr lang="cs-CZ" dirty="0"/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Training vectors</a:t>
                          </a:r>
                          <a:endParaRPr lang="cs-CZ" dirty="0"/>
                        </a:p>
                      </a:txBody>
                      <a:tcPr>
                        <a:solidFill>
                          <a:srgbClr val="1B85B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×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cs-CZ" dirty="0"/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×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 smtClean="0"/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R</a:t>
                          </a:r>
                          <a:r>
                            <a:rPr lang="en-US" baseline="0" dirty="0" smtClean="0"/>
                            <a:t>eference solution</a:t>
                          </a:r>
                          <a:endParaRPr lang="cs-CZ" dirty="0"/>
                        </a:p>
                      </a:txBody>
                      <a:tcPr>
                        <a:solidFill>
                          <a:srgbClr val="1B85B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38 operations</a:t>
                          </a:r>
                          <a:endParaRPr lang="cs-CZ" dirty="0"/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220 operations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Number of nodes</a:t>
                          </a:r>
                          <a:endParaRPr lang="cs-CZ" dirty="0"/>
                        </a:p>
                      </a:txBody>
                      <a:tcPr>
                        <a:solidFill>
                          <a:srgbClr val="1B85B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 – 34 operations</a:t>
                          </a:r>
                          <a:endParaRPr lang="cs-CZ" dirty="0"/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10 – 200 operations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ulka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13999372"/>
                  </p:ext>
                </p:extLst>
              </p:nvPr>
            </p:nvGraphicFramePr>
            <p:xfrm>
              <a:off x="774700" y="3135148"/>
              <a:ext cx="7778750" cy="2595880"/>
            </p:xfrm>
            <a:graphic>
              <a:graphicData uri="http://schemas.openxmlformats.org/drawingml/2006/table">
                <a:tbl>
                  <a:tblPr firstRow="1" firstCol="1" bandRow="1">
                    <a:tableStyleId>{21E4AEA4-8DFA-4A89-87EB-49C32662AFE0}</a:tableStyleId>
                  </a:tblPr>
                  <a:tblGrid>
                    <a:gridCol w="2708883"/>
                    <a:gridCol w="2672751"/>
                    <a:gridCol w="2397116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cs-CZ" dirty="0"/>
                        </a:p>
                      </a:txBody>
                      <a:tcPr>
                        <a:solidFill>
                          <a:srgbClr val="1B85B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Median-9</a:t>
                          </a:r>
                          <a:endParaRPr lang="cs-CZ" dirty="0"/>
                        </a:p>
                      </a:txBody>
                      <a:tcPr anchor="ctr">
                        <a:solidFill>
                          <a:srgbClr val="1B85B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Median-25</a:t>
                          </a:r>
                          <a:endParaRPr lang="cs-CZ" dirty="0"/>
                        </a:p>
                      </a:txBody>
                      <a:tcPr anchor="ctr">
                        <a:solidFill>
                          <a:srgbClr val="1B85B9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Inputs</a:t>
                          </a:r>
                          <a:endParaRPr lang="cs-CZ" dirty="0"/>
                        </a:p>
                      </a:txBody>
                      <a:tcPr>
                        <a:solidFill>
                          <a:srgbClr val="1B85B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9</a:t>
                          </a:r>
                          <a:endParaRPr lang="cs-CZ" dirty="0"/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25</a:t>
                          </a:r>
                          <a:endParaRPr lang="cs-CZ" dirty="0"/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Outputs</a:t>
                          </a:r>
                          <a:endParaRPr lang="cs-CZ" dirty="0"/>
                        </a:p>
                      </a:txBody>
                      <a:tcPr>
                        <a:solidFill>
                          <a:srgbClr val="1B85B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Generations</a:t>
                          </a:r>
                          <a:endParaRPr lang="cs-CZ" dirty="0"/>
                        </a:p>
                      </a:txBody>
                      <a:tcPr>
                        <a:solidFill>
                          <a:srgbClr val="1B85B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101826" t="-308197" r="-90868" b="-3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224365" t="-308197" r="-1015" b="-32459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Training vectors</a:t>
                          </a:r>
                          <a:endParaRPr lang="cs-CZ" dirty="0"/>
                        </a:p>
                      </a:txBody>
                      <a:tcPr>
                        <a:solidFill>
                          <a:srgbClr val="1B85B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101826" t="-408197" r="-90868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224365" t="-408197" r="-1015" b="-22459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R</a:t>
                          </a:r>
                          <a:r>
                            <a:rPr lang="en-US" baseline="0" dirty="0" smtClean="0"/>
                            <a:t>eference solution</a:t>
                          </a:r>
                          <a:endParaRPr lang="cs-CZ" dirty="0"/>
                        </a:p>
                      </a:txBody>
                      <a:tcPr>
                        <a:solidFill>
                          <a:srgbClr val="1B85B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38 operations</a:t>
                          </a:r>
                          <a:endParaRPr lang="cs-CZ" dirty="0"/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220 operations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Number of nodes</a:t>
                          </a:r>
                          <a:endParaRPr lang="cs-CZ" dirty="0"/>
                        </a:p>
                      </a:txBody>
                      <a:tcPr>
                        <a:solidFill>
                          <a:srgbClr val="1B85B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 – 34 operations</a:t>
                          </a:r>
                          <a:endParaRPr lang="cs-CZ" dirty="0"/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10 – 200 operations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3735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Quality of the evolved approximations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323850" y="765175"/>
                <a:ext cx="8820150" cy="5330825"/>
              </a:xfrm>
            </p:spPr>
            <p:txBody>
              <a:bodyPr/>
              <a:lstStyle/>
              <a:p>
                <a:r>
                  <a:rPr lang="en-US" sz="2000" dirty="0" smtClean="0"/>
                  <a:t>The principle of construction of a median network </a:t>
                </a:r>
                <a:r>
                  <a:rPr lang="en-US" sz="2000" dirty="0" smtClean="0">
                    <a:solidFill>
                      <a:srgbClr val="1B85B9"/>
                    </a:solidFill>
                  </a:rPr>
                  <a:t>guarantees</a:t>
                </a:r>
                <a:r>
                  <a:rPr lang="en-US" sz="2000" dirty="0" smtClean="0"/>
                  <a:t> that the </a:t>
                </a:r>
                <a:r>
                  <a:rPr lang="en-US" sz="2000" dirty="0"/>
                  <a:t>output value is </a:t>
                </a:r>
                <a:r>
                  <a:rPr lang="en-US" sz="2000" dirty="0" smtClean="0"/>
                  <a:t>always one of the input values.</a:t>
                </a:r>
              </a:p>
              <a:p>
                <a:endParaRPr lang="en-US" sz="2000" dirty="0" smtClean="0"/>
              </a:p>
              <a:p>
                <a:r>
                  <a:rPr lang="en-US" sz="2000" dirty="0" smtClean="0">
                    <a:solidFill>
                      <a:srgbClr val="1B85B9"/>
                    </a:solidFill>
                  </a:rPr>
                  <a:t>Consequence</a:t>
                </a:r>
                <a:r>
                  <a:rPr lang="en-US" sz="2000" dirty="0" smtClean="0"/>
                  <a:t>: </a:t>
                </a:r>
              </a:p>
              <a:p>
                <a:pPr lvl="1"/>
                <a:r>
                  <a:rPr lang="en-US" dirty="0" smtClean="0"/>
                  <a:t>If a </a:t>
                </a:r>
                <a:r>
                  <a:rPr lang="en-US" dirty="0"/>
                  <a:t>sequence 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2</m:t>
                    </m:r>
                    <m:r>
                      <a:rPr lang="en-US" i="1" dirty="0">
                        <a:latin typeface="Cambria Math"/>
                      </a:rPr>
                      <m:t>𝑛</m:t>
                    </m:r>
                    <m:r>
                      <a:rPr lang="en-US" i="1" dirty="0">
                        <a:latin typeface="Cambria Math"/>
                      </a:rPr>
                      <m:t>+1</m:t>
                    </m:r>
                  </m:oMath>
                </a14:m>
                <a:r>
                  <a:rPr lang="en-US" dirty="0"/>
                  <a:t> successive numbers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1B85B9"/>
                        </a:solidFill>
                        <a:latin typeface="Cambria Math" panose="02040503050406030204" pitchFamily="18" charset="0"/>
                      </a:rPr>
                      <m:t>R</m:t>
                    </m:r>
                    <m:r>
                      <a:rPr lang="en-US" b="0" i="0" smtClean="0">
                        <a:solidFill>
                          <a:srgbClr val="1B85B9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solidFill>
                              <a:srgbClr val="1B85B9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1B85B9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rgbClr val="1B85B9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rgbClr val="1B85B9"/>
                            </a:solidFill>
                            <a:latin typeface="Cambria Math" panose="02040503050406030204" pitchFamily="18" charset="0"/>
                          </a:rPr>
                          <m:t>,…,  </m:t>
                        </m:r>
                        <m:r>
                          <a:rPr lang="en-US" b="0" i="1" smtClean="0">
                            <a:solidFill>
                              <a:srgbClr val="1B85B9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 smtClean="0"/>
                  <a:t> is </a:t>
                </a:r>
                <a:r>
                  <a:rPr lang="en-US" dirty="0"/>
                  <a:t>used as </a:t>
                </a:r>
                <a:r>
                  <a:rPr lang="en-US" dirty="0" smtClean="0"/>
                  <a:t>the input, the absolute value of the highest obtained number equals to the worst-case distance </a:t>
                </a:r>
                <a:r>
                  <a:rPr lang="en-US" dirty="0"/>
                  <a:t>from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baseline="30000" dirty="0" err="1"/>
                  <a:t>th</a:t>
                </a:r>
                <a:r>
                  <a:rPr lang="en-US" dirty="0"/>
                  <a:t> lowest </a:t>
                </a:r>
                <a:r>
                  <a:rPr lang="en-US" dirty="0" smtClean="0"/>
                  <a:t>element</a:t>
                </a:r>
                <a:endParaRPr lang="en-US" dirty="0"/>
              </a:p>
              <a:p>
                <a:pPr marL="400050" lvl="1" indent="0">
                  <a:buNone/>
                </a:pPr>
                <a:endParaRPr lang="en-US" dirty="0"/>
              </a:p>
              <a:p>
                <a:pPr marL="40005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median</m:t>
                          </m:r>
                        </m:e>
                        <m:sub>
                          <m:r>
                            <a:rPr lang="en-US">
                              <a:latin typeface="Cambria Math"/>
                            </a:rPr>
                            <m:t>(2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n</m:t>
                          </m:r>
                          <m:r>
                            <a:rPr lang="en-US">
                              <a:latin typeface="Cambria Math"/>
                            </a:rPr>
                            <m:t>+1)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,−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+1,…,0,..,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−1,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𝑛</m:t>
                              </m:r>
                            </m:e>
                          </m:d>
                        </m:e>
                      </m:d>
                      <m:r>
                        <a:rPr lang="en-US" i="1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  <a:p>
                <a:endParaRPr lang="en-US" sz="2000" dirty="0" smtClean="0"/>
              </a:p>
              <a:p>
                <a:pPr lvl="1"/>
                <a:r>
                  <a:rPr lang="en-US" dirty="0" smtClean="0"/>
                  <a:t>Permutations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1B85B9"/>
                        </a:solidFill>
                        <a:latin typeface="Cambria Math" panose="02040503050406030204" pitchFamily="18" charset="0"/>
                      </a:rPr>
                      <m:t>R</m:t>
                    </m:r>
                  </m:oMath>
                </a14:m>
                <a:r>
                  <a:rPr lang="en-US" dirty="0" smtClean="0"/>
                  <a:t> can be used instead of all possible input combinations</a:t>
                </a:r>
              </a:p>
              <a:p>
                <a:pPr lvl="2"/>
                <a:r>
                  <a:rPr lang="en-US" sz="1800" dirty="0" smtClean="0"/>
                  <a:t>9-median: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3.62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sz="1800" dirty="0" smtClean="0"/>
                  <a:t> permutations (vs.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27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21</m:t>
                        </m:r>
                      </m:sup>
                    </m:sSup>
                  </m:oMath>
                </a14:m>
                <a:r>
                  <a:rPr lang="en-US" sz="1800" dirty="0" smtClean="0"/>
                  <a:t> </a:t>
                </a:r>
                <a:r>
                  <a:rPr lang="en-US" sz="1800" dirty="0"/>
                  <a:t>combinations)</a:t>
                </a:r>
                <a:endParaRPr lang="en-US" sz="1800" dirty="0" smtClean="0"/>
              </a:p>
              <a:p>
                <a:pPr lvl="2"/>
                <a:r>
                  <a:rPr lang="en-US" sz="1800" dirty="0" smtClean="0"/>
                  <a:t>25-median: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1.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25</m:t>
                        </m:r>
                      </m:sup>
                    </m:sSup>
                  </m:oMath>
                </a14:m>
                <a:r>
                  <a:rPr lang="en-US" sz="1800" dirty="0" smtClean="0"/>
                  <a:t> permutations (vs.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20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60</m:t>
                        </m:r>
                      </m:sup>
                    </m:sSup>
                  </m:oMath>
                </a14:m>
                <a:r>
                  <a:rPr lang="en-US" sz="1800" dirty="0" smtClean="0"/>
                  <a:t> combinations)</a:t>
                </a:r>
              </a:p>
              <a:p>
                <a:pPr lvl="2"/>
                <a:endParaRPr lang="en-US" sz="1800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850" y="765175"/>
                <a:ext cx="8820150" cy="5330825"/>
              </a:xfrm>
              <a:blipFill rotWithShape="1">
                <a:blip r:embed="rId3"/>
                <a:stretch>
                  <a:fillRect l="-691" t="-68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cs-CZ" smtClean="0"/>
              <a:t>Evolutionary Approximation of Software for Embedded Systems: Median function</a:t>
            </a:r>
            <a:endParaRPr lang="en-US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7C8EF0-02FD-40B5-BB0A-5D3ED24F57E9}" type="slidenum">
              <a:rPr lang="en-US" altLang="cs-CZ" smtClean="0"/>
              <a:pPr/>
              <a:t>12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4113695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Quality of some evolved approximations</a:t>
            </a:r>
            <a:endParaRPr lang="cs-CZ" dirty="0"/>
          </a:p>
        </p:txBody>
      </p:sp>
      <p:pic>
        <p:nvPicPr>
          <p:cNvPr id="13" name="Zástupný symbol pro obsah 12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675" y="1561298"/>
            <a:ext cx="3949815" cy="4608117"/>
          </a:xfrm>
        </p:spPr>
      </p:pic>
      <p:pic>
        <p:nvPicPr>
          <p:cNvPr id="14" name="Zástupný symbol pro obsah 13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5621" y="1561298"/>
            <a:ext cx="3978840" cy="4641980"/>
          </a:xfrm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cs-CZ" smtClean="0"/>
              <a:t>Evolutionary Approximation of Software for Embedded Systems: Median function</a:t>
            </a:r>
            <a:endParaRPr lang="en-US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7C8EF0-02FD-40B5-BB0A-5D3ED24F57E9}" type="slidenum">
              <a:rPr lang="en-US" altLang="cs-CZ" smtClean="0"/>
              <a:pPr/>
              <a:t>13</a:t>
            </a:fld>
            <a:endParaRPr lang="en-US" altLang="cs-CZ"/>
          </a:p>
        </p:txBody>
      </p:sp>
      <p:sp>
        <p:nvSpPr>
          <p:cNvPr id="15" name="TextovéPole 14"/>
          <p:cNvSpPr txBox="1"/>
          <p:nvPr/>
        </p:nvSpPr>
        <p:spPr>
          <a:xfrm>
            <a:off x="966189" y="582916"/>
            <a:ext cx="2711575" cy="6955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9-input median</a:t>
            </a:r>
          </a:p>
          <a:p>
            <a:pPr algn="ctr">
              <a:buNone/>
            </a:pPr>
            <a:r>
              <a:rPr lang="en-US" sz="1600" b="0" dirty="0" smtClean="0">
                <a:solidFill>
                  <a:schemeClr val="tx1"/>
                </a:solidFill>
              </a:rPr>
              <a:t>fully-working: 38 operations</a:t>
            </a:r>
            <a:endParaRPr lang="cs-CZ" sz="1600" b="0" dirty="0">
              <a:solidFill>
                <a:schemeClr val="tx1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5563148" y="580388"/>
            <a:ext cx="2823786" cy="6955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25-input median</a:t>
            </a:r>
          </a:p>
          <a:p>
            <a:pPr algn="ctr">
              <a:buNone/>
            </a:pPr>
            <a:r>
              <a:rPr lang="en-US" sz="1600" b="0" dirty="0" smtClean="0">
                <a:solidFill>
                  <a:schemeClr val="tx1"/>
                </a:solidFill>
              </a:rPr>
              <a:t>fully-working: 220 operations</a:t>
            </a:r>
            <a:endParaRPr lang="cs-CZ" sz="1600" b="0" dirty="0">
              <a:solidFill>
                <a:schemeClr val="tx1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780906" y="1458102"/>
            <a:ext cx="35428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None/>
            </a:pPr>
            <a:r>
              <a:rPr lang="en-US" sz="1400" b="0" dirty="0" smtClean="0">
                <a:solidFill>
                  <a:schemeClr val="bg2"/>
                </a:solidFill>
              </a:rPr>
              <a:t>21% reduction</a:t>
            </a:r>
            <a:endParaRPr lang="cs-CZ" sz="1400" b="0" dirty="0">
              <a:solidFill>
                <a:schemeClr val="bg2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1657350" y="2988815"/>
            <a:ext cx="27181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None/>
            </a:pPr>
            <a:r>
              <a:rPr lang="en-US" sz="1400" b="0" dirty="0" smtClean="0">
                <a:solidFill>
                  <a:schemeClr val="bg2"/>
                </a:solidFill>
              </a:rPr>
              <a:t>52% reduction</a:t>
            </a:r>
            <a:endParaRPr lang="cs-CZ" sz="1400" b="0" dirty="0">
              <a:solidFill>
                <a:schemeClr val="bg2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923761" y="4526364"/>
            <a:ext cx="3448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None/>
            </a:pPr>
            <a:r>
              <a:rPr lang="en-US" sz="1400" b="0" dirty="0" smtClean="0">
                <a:solidFill>
                  <a:schemeClr val="bg2"/>
                </a:solidFill>
              </a:rPr>
              <a:t>84% reduction</a:t>
            </a:r>
            <a:endParaRPr lang="cs-CZ" sz="1400" b="0" dirty="0">
              <a:solidFill>
                <a:schemeClr val="bg2"/>
              </a:solidFill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2732196" y="2412013"/>
            <a:ext cx="6175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000" dirty="0" smtClean="0">
                <a:solidFill>
                  <a:srgbClr val="1B85B9"/>
                </a:solidFill>
              </a:rPr>
              <a:t>4.8%</a:t>
            </a:r>
            <a:endParaRPr lang="cs-CZ" sz="1000" dirty="0">
              <a:solidFill>
                <a:srgbClr val="1B85B9"/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2270707" y="1527434"/>
            <a:ext cx="65175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000" dirty="0" smtClean="0">
                <a:solidFill>
                  <a:srgbClr val="1B85B9"/>
                </a:solidFill>
              </a:rPr>
              <a:t>95.2%</a:t>
            </a:r>
            <a:endParaRPr lang="cs-CZ" sz="1000" dirty="0">
              <a:solidFill>
                <a:srgbClr val="1B85B9"/>
              </a:solidFill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2321980" y="3389615"/>
            <a:ext cx="65175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000" dirty="0" smtClean="0">
                <a:solidFill>
                  <a:srgbClr val="1B85B9"/>
                </a:solidFill>
              </a:rPr>
              <a:t>65.1%</a:t>
            </a:r>
            <a:endParaRPr lang="cs-CZ" sz="1000" dirty="0">
              <a:solidFill>
                <a:srgbClr val="1B85B9"/>
              </a:solidFill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2226448" y="5147533"/>
            <a:ext cx="65175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000" dirty="0" smtClean="0">
                <a:solidFill>
                  <a:srgbClr val="1B85B9"/>
                </a:solidFill>
              </a:rPr>
              <a:t>24.6%</a:t>
            </a:r>
            <a:endParaRPr lang="cs-CZ" sz="1000" dirty="0">
              <a:solidFill>
                <a:srgbClr val="1B85B9"/>
              </a:solidFill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2690540" y="3817127"/>
            <a:ext cx="65175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000" dirty="0" smtClean="0">
                <a:solidFill>
                  <a:srgbClr val="1B85B9"/>
                </a:solidFill>
              </a:rPr>
              <a:t>20.2%</a:t>
            </a:r>
            <a:endParaRPr lang="cs-CZ" sz="1000" dirty="0">
              <a:solidFill>
                <a:srgbClr val="1B85B9"/>
              </a:solidFill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1792991" y="3834878"/>
            <a:ext cx="65175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000" dirty="0" smtClean="0">
                <a:solidFill>
                  <a:srgbClr val="1B85B9"/>
                </a:solidFill>
              </a:rPr>
              <a:t>13.4%</a:t>
            </a:r>
            <a:endParaRPr lang="cs-CZ" sz="1000" dirty="0">
              <a:solidFill>
                <a:srgbClr val="1B85B9"/>
              </a:solidFill>
            </a:endParaRPr>
          </a:p>
        </p:txBody>
      </p:sp>
      <p:sp>
        <p:nvSpPr>
          <p:cNvPr id="25" name="TextovéPole 24"/>
          <p:cNvSpPr txBox="1"/>
          <p:nvPr/>
        </p:nvSpPr>
        <p:spPr>
          <a:xfrm>
            <a:off x="3040965" y="3998418"/>
            <a:ext cx="65175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000" dirty="0" smtClean="0">
                <a:solidFill>
                  <a:srgbClr val="1B85B9"/>
                </a:solidFill>
              </a:rPr>
              <a:t>1.2%</a:t>
            </a:r>
            <a:endParaRPr lang="cs-CZ" sz="1000" dirty="0">
              <a:solidFill>
                <a:srgbClr val="1B85B9"/>
              </a:solidFill>
            </a:endParaRPr>
          </a:p>
        </p:txBody>
      </p:sp>
      <p:sp>
        <p:nvSpPr>
          <p:cNvPr id="26" name="TextovéPole 25"/>
          <p:cNvSpPr txBox="1"/>
          <p:nvPr/>
        </p:nvSpPr>
        <p:spPr>
          <a:xfrm>
            <a:off x="1796896" y="5289477"/>
            <a:ext cx="65175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000" dirty="0" smtClean="0">
                <a:solidFill>
                  <a:srgbClr val="1B85B9"/>
                </a:solidFill>
              </a:rPr>
              <a:t>23.8%</a:t>
            </a:r>
            <a:endParaRPr lang="cs-CZ" sz="1000" dirty="0">
              <a:solidFill>
                <a:srgbClr val="1B85B9"/>
              </a:solidFill>
            </a:endParaRPr>
          </a:p>
        </p:txBody>
      </p:sp>
      <p:sp>
        <p:nvSpPr>
          <p:cNvPr id="27" name="TextovéPole 26"/>
          <p:cNvSpPr txBox="1"/>
          <p:nvPr/>
        </p:nvSpPr>
        <p:spPr>
          <a:xfrm>
            <a:off x="2659904" y="5289477"/>
            <a:ext cx="65175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000" dirty="0" smtClean="0">
                <a:solidFill>
                  <a:srgbClr val="1B85B9"/>
                </a:solidFill>
              </a:rPr>
              <a:t>19.4%</a:t>
            </a:r>
            <a:endParaRPr lang="cs-CZ" sz="1000" dirty="0">
              <a:solidFill>
                <a:srgbClr val="1B85B9"/>
              </a:solidFill>
            </a:endParaRPr>
          </a:p>
        </p:txBody>
      </p:sp>
      <p:sp>
        <p:nvSpPr>
          <p:cNvPr id="28" name="TextovéPole 27"/>
          <p:cNvSpPr txBox="1"/>
          <p:nvPr/>
        </p:nvSpPr>
        <p:spPr>
          <a:xfrm>
            <a:off x="3040965" y="5433162"/>
            <a:ext cx="65175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000" dirty="0" smtClean="0">
                <a:solidFill>
                  <a:srgbClr val="1B85B9"/>
                </a:solidFill>
              </a:rPr>
              <a:t>12.3%</a:t>
            </a:r>
            <a:endParaRPr lang="cs-CZ" sz="1000" dirty="0">
              <a:solidFill>
                <a:srgbClr val="1B85B9"/>
              </a:solidFill>
            </a:endParaRPr>
          </a:p>
        </p:txBody>
      </p:sp>
      <p:sp>
        <p:nvSpPr>
          <p:cNvPr id="29" name="TextovéPole 28"/>
          <p:cNvSpPr txBox="1"/>
          <p:nvPr/>
        </p:nvSpPr>
        <p:spPr>
          <a:xfrm>
            <a:off x="3477362" y="5508696"/>
            <a:ext cx="65175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000" dirty="0" smtClean="0">
                <a:solidFill>
                  <a:srgbClr val="1B85B9"/>
                </a:solidFill>
              </a:rPr>
              <a:t>5.5%</a:t>
            </a:r>
            <a:endParaRPr lang="cs-CZ" sz="1000" dirty="0">
              <a:solidFill>
                <a:srgbClr val="1B85B9"/>
              </a:solidFill>
            </a:endParaRPr>
          </a:p>
        </p:txBody>
      </p:sp>
      <p:sp>
        <p:nvSpPr>
          <p:cNvPr id="30" name="TextovéPole 29"/>
          <p:cNvSpPr txBox="1"/>
          <p:nvPr/>
        </p:nvSpPr>
        <p:spPr>
          <a:xfrm>
            <a:off x="1394556" y="5396358"/>
            <a:ext cx="65175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000" dirty="0" smtClean="0">
                <a:solidFill>
                  <a:srgbClr val="1B85B9"/>
                </a:solidFill>
              </a:rPr>
              <a:t>14.3%</a:t>
            </a:r>
            <a:endParaRPr lang="cs-CZ" sz="1000" dirty="0">
              <a:solidFill>
                <a:srgbClr val="1B85B9"/>
              </a:solidFill>
            </a:endParaRPr>
          </a:p>
        </p:txBody>
      </p:sp>
      <p:grpSp>
        <p:nvGrpSpPr>
          <p:cNvPr id="6" name="Skupina 5"/>
          <p:cNvGrpSpPr/>
          <p:nvPr/>
        </p:nvGrpSpPr>
        <p:grpSpPr>
          <a:xfrm>
            <a:off x="5352905" y="1443420"/>
            <a:ext cx="3578515" cy="3998999"/>
            <a:chOff x="5352905" y="1443420"/>
            <a:chExt cx="3578515" cy="3998999"/>
          </a:xfrm>
        </p:grpSpPr>
        <p:sp>
          <p:nvSpPr>
            <p:cNvPr id="31" name="TextovéPole 30"/>
            <p:cNvSpPr txBox="1"/>
            <p:nvPr/>
          </p:nvSpPr>
          <p:spPr>
            <a:xfrm>
              <a:off x="5388575" y="1443420"/>
              <a:ext cx="354284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buNone/>
              </a:pPr>
              <a:r>
                <a:rPr lang="en-US" sz="1400" b="0" dirty="0" smtClean="0">
                  <a:solidFill>
                    <a:schemeClr val="bg2"/>
                  </a:solidFill>
                </a:rPr>
                <a:t>27% reduction</a:t>
              </a:r>
              <a:endParaRPr lang="cs-CZ" sz="1400" b="0" dirty="0">
                <a:solidFill>
                  <a:schemeClr val="bg2"/>
                </a:solidFill>
              </a:endParaRPr>
            </a:p>
          </p:txBody>
        </p:sp>
        <p:sp>
          <p:nvSpPr>
            <p:cNvPr id="32" name="TextovéPole 31"/>
            <p:cNvSpPr txBox="1"/>
            <p:nvPr/>
          </p:nvSpPr>
          <p:spPr>
            <a:xfrm>
              <a:off x="5352906" y="2969061"/>
              <a:ext cx="354284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buNone/>
              </a:pPr>
              <a:r>
                <a:rPr lang="en-US" sz="1400" b="0" dirty="0" smtClean="0">
                  <a:solidFill>
                    <a:schemeClr val="bg2"/>
                  </a:solidFill>
                </a:rPr>
                <a:t>54% reduction</a:t>
              </a:r>
              <a:endParaRPr lang="cs-CZ" sz="1400" b="0" dirty="0">
                <a:solidFill>
                  <a:schemeClr val="bg2"/>
                </a:solidFill>
              </a:endParaRPr>
            </a:p>
          </p:txBody>
        </p:sp>
        <p:sp>
          <p:nvSpPr>
            <p:cNvPr id="33" name="TextovéPole 32"/>
            <p:cNvSpPr txBox="1"/>
            <p:nvPr/>
          </p:nvSpPr>
          <p:spPr>
            <a:xfrm>
              <a:off x="5352905" y="4526364"/>
              <a:ext cx="354284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buNone/>
              </a:pPr>
              <a:r>
                <a:rPr lang="en-US" sz="1400" b="0" dirty="0" smtClean="0">
                  <a:solidFill>
                    <a:schemeClr val="bg2"/>
                  </a:solidFill>
                </a:rPr>
                <a:t>81% reduction</a:t>
              </a:r>
              <a:endParaRPr lang="cs-CZ" sz="1400" b="0" dirty="0">
                <a:solidFill>
                  <a:schemeClr val="bg2"/>
                </a:solidFill>
              </a:endParaRPr>
            </a:p>
          </p:txBody>
        </p:sp>
        <p:sp>
          <p:nvSpPr>
            <p:cNvPr id="35" name="TextovéPole 34"/>
            <p:cNvSpPr txBox="1"/>
            <p:nvPr/>
          </p:nvSpPr>
          <p:spPr>
            <a:xfrm>
              <a:off x="6798447" y="1504976"/>
              <a:ext cx="65175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sz="1000" dirty="0" smtClean="0">
                  <a:solidFill>
                    <a:srgbClr val="1B85B9"/>
                  </a:solidFill>
                </a:rPr>
                <a:t>94.4%</a:t>
              </a:r>
              <a:endParaRPr lang="cs-CZ" sz="1000" dirty="0">
                <a:solidFill>
                  <a:srgbClr val="1B85B9"/>
                </a:solidFill>
              </a:endParaRPr>
            </a:p>
          </p:txBody>
        </p:sp>
        <p:sp>
          <p:nvSpPr>
            <p:cNvPr id="36" name="TextovéPole 35"/>
            <p:cNvSpPr txBox="1"/>
            <p:nvPr/>
          </p:nvSpPr>
          <p:spPr>
            <a:xfrm>
              <a:off x="6834117" y="3068180"/>
              <a:ext cx="65175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sz="1000" dirty="0" smtClean="0">
                  <a:solidFill>
                    <a:srgbClr val="1B85B9"/>
                  </a:solidFill>
                </a:rPr>
                <a:t>45.9%</a:t>
              </a:r>
              <a:endParaRPr lang="cs-CZ" sz="1000" dirty="0">
                <a:solidFill>
                  <a:srgbClr val="1B85B9"/>
                </a:solidFill>
              </a:endParaRPr>
            </a:p>
          </p:txBody>
        </p:sp>
        <p:sp>
          <p:nvSpPr>
            <p:cNvPr id="37" name="TextovéPole 36"/>
            <p:cNvSpPr txBox="1"/>
            <p:nvPr/>
          </p:nvSpPr>
          <p:spPr>
            <a:xfrm>
              <a:off x="6834117" y="5196198"/>
              <a:ext cx="65175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sz="1000" dirty="0" smtClean="0">
                  <a:solidFill>
                    <a:srgbClr val="1B85B9"/>
                  </a:solidFill>
                </a:rPr>
                <a:t>19.0%</a:t>
              </a:r>
              <a:endParaRPr lang="cs-CZ" sz="1000" dirty="0">
                <a:solidFill>
                  <a:srgbClr val="1B85B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7102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of power consumption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850" y="765175"/>
            <a:ext cx="8640763" cy="5620877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solidFill>
                  <a:srgbClr val="1B85B9"/>
                </a:solidFill>
              </a:rPr>
              <a:t>Target </a:t>
            </a:r>
            <a:r>
              <a:rPr lang="en-US" sz="2000" dirty="0" smtClean="0">
                <a:solidFill>
                  <a:srgbClr val="1B85B9"/>
                </a:solidFill>
              </a:rPr>
              <a:t>platforms:</a:t>
            </a:r>
            <a:br>
              <a:rPr lang="en-US" sz="2000" dirty="0" smtClean="0">
                <a:solidFill>
                  <a:srgbClr val="1B85B9"/>
                </a:solidFill>
              </a:rPr>
            </a:br>
            <a:endParaRPr lang="en-US" sz="2000" dirty="0" smtClean="0">
              <a:solidFill>
                <a:srgbClr val="1B85B9"/>
              </a:solidFill>
            </a:endParaRPr>
          </a:p>
          <a:p>
            <a:r>
              <a:rPr lang="en-US" sz="2000" dirty="0" smtClean="0"/>
              <a:t>Microchip PIC16F628 </a:t>
            </a:r>
          </a:p>
          <a:p>
            <a:pPr lvl="1"/>
            <a:r>
              <a:rPr lang="en-US" sz="1800" dirty="0" smtClean="0"/>
              <a:t>8 bit microprocessor</a:t>
            </a:r>
          </a:p>
          <a:p>
            <a:pPr lvl="1"/>
            <a:r>
              <a:rPr lang="en-US" sz="1800" dirty="0" smtClean="0"/>
              <a:t>accumulator architecture</a:t>
            </a:r>
          </a:p>
          <a:p>
            <a:pPr lvl="1"/>
            <a:endParaRPr lang="en-US" sz="1800" dirty="0" smtClean="0"/>
          </a:p>
          <a:p>
            <a:r>
              <a:rPr lang="en-US" sz="2000" dirty="0" smtClean="0"/>
              <a:t>Microchip PIC24F08</a:t>
            </a:r>
          </a:p>
          <a:p>
            <a:pPr lvl="1"/>
            <a:r>
              <a:rPr lang="en-US" sz="1800" dirty="0" smtClean="0"/>
              <a:t>16 bit microprocessor</a:t>
            </a:r>
          </a:p>
          <a:p>
            <a:pPr lvl="1"/>
            <a:r>
              <a:rPr lang="en-US" sz="1800" dirty="0" smtClean="0"/>
              <a:t>register architecture</a:t>
            </a:r>
          </a:p>
          <a:p>
            <a:pPr lvl="1"/>
            <a:endParaRPr lang="en-US" sz="1800" dirty="0"/>
          </a:p>
          <a:p>
            <a:r>
              <a:rPr lang="en-US" sz="2000" dirty="0" smtClean="0"/>
              <a:t>ST STM32F100RB</a:t>
            </a:r>
          </a:p>
          <a:p>
            <a:pPr lvl="1"/>
            <a:r>
              <a:rPr lang="en-US" sz="1800" dirty="0" smtClean="0"/>
              <a:t>32 bit microprocessor</a:t>
            </a:r>
          </a:p>
          <a:p>
            <a:pPr lvl="1"/>
            <a:r>
              <a:rPr lang="en-US" sz="1800" dirty="0" smtClean="0"/>
              <a:t>ARM Cortex M3 core</a:t>
            </a:r>
          </a:p>
          <a:p>
            <a:pPr marL="457200" lvl="1" indent="0">
              <a:buNone/>
            </a:pP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/>
          </a:p>
          <a:p>
            <a:pPr marL="57150" indent="0">
              <a:buNone/>
            </a:pPr>
            <a:r>
              <a:rPr lang="en-US" sz="2000" dirty="0" smtClean="0"/>
              <a:t>Power </a:t>
            </a:r>
            <a:r>
              <a:rPr lang="en-US" sz="2000" dirty="0" smtClean="0"/>
              <a:t>consumption measured on real chips.</a:t>
            </a:r>
            <a:endParaRPr lang="en-US" sz="20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cs-CZ" smtClean="0"/>
              <a:t>Evolutionary Approximation of Software for Embedded Systems: Median function</a:t>
            </a:r>
            <a:endParaRPr lang="en-US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7C8EF0-02FD-40B5-BB0A-5D3ED24F57E9}" type="slidenum">
              <a:rPr lang="en-US" altLang="cs-CZ" smtClean="0"/>
              <a:pPr/>
              <a:t>14</a:t>
            </a:fld>
            <a:endParaRPr lang="en-US" altLang="cs-CZ"/>
          </a:p>
        </p:txBody>
      </p:sp>
      <p:pic>
        <p:nvPicPr>
          <p:cNvPr id="1026" name="Picture 2" descr="http://www.tandyonline.co.uk/media/catalog/product/cache/1/image/9df78eab33525d08d6e5fb8d27136e95/p/i/pic16f628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151" y="1373558"/>
            <a:ext cx="1246210" cy="1246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5722" y="2732480"/>
            <a:ext cx="1423228" cy="1216434"/>
          </a:xfrm>
          <a:prstGeom prst="rect">
            <a:avLst/>
          </a:prstGeom>
        </p:spPr>
      </p:pic>
      <p:pic>
        <p:nvPicPr>
          <p:cNvPr id="1028" name="Picture 4" descr="http://www.hw.cz/files/imagecache/clanek-600/story/8190/45mouser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5722" y="4174339"/>
            <a:ext cx="1484286" cy="1448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834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Execution time and power consumption  </a:t>
            </a:r>
            <a:r>
              <a:rPr lang="en-US" dirty="0" smtClean="0">
                <a:solidFill>
                  <a:schemeClr val="bg2"/>
                </a:solidFill>
              </a:rPr>
              <a:t>9-median</a:t>
            </a:r>
            <a:endParaRPr lang="cs-CZ" dirty="0">
              <a:solidFill>
                <a:schemeClr val="bg2"/>
              </a:solidFill>
            </a:endParaRP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5336" y="763581"/>
            <a:ext cx="6238355" cy="3886281"/>
          </a:xfrm>
          <a:prstGeom prst="rect">
            <a:avLst/>
          </a:prstGeom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cs-CZ" smtClean="0"/>
              <a:t>Evolutionary Approximation of Software for Embedded Systems: Median function</a:t>
            </a:r>
            <a:endParaRPr lang="en-US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7C8EF0-02FD-40B5-BB0A-5D3ED24F57E9}" type="slidenum">
              <a:rPr lang="en-US" altLang="cs-CZ" smtClean="0"/>
              <a:pPr/>
              <a:t>15</a:t>
            </a:fld>
            <a:endParaRPr lang="en-US" altLang="cs-CZ"/>
          </a:p>
        </p:txBody>
      </p:sp>
      <p:sp>
        <p:nvSpPr>
          <p:cNvPr id="3" name="Obdélník 2"/>
          <p:cNvSpPr/>
          <p:nvPr/>
        </p:nvSpPr>
        <p:spPr bwMode="auto">
          <a:xfrm>
            <a:off x="588498" y="3326184"/>
            <a:ext cx="6378854" cy="329183"/>
          </a:xfrm>
          <a:prstGeom prst="rect">
            <a:avLst/>
          </a:prstGeom>
          <a:noFill/>
          <a:ln w="15875" cap="flat" cmpd="sng" algn="ctr">
            <a:solidFill>
              <a:srgbClr val="1B85B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cs-CZ" sz="2400" b="1" i="0" u="none" strike="noStrike" cap="none" normalizeH="0" baseline="0" smtClean="0">
              <a:ln>
                <a:noFill/>
              </a:ln>
              <a:solidFill>
                <a:srgbClr val="B9000C"/>
              </a:solidFill>
              <a:effectLst/>
              <a:latin typeface="Tahoma" panose="020B0604030504040204" pitchFamily="34" charset="0"/>
            </a:endParaRPr>
          </a:p>
        </p:txBody>
      </p:sp>
      <p:sp>
        <p:nvSpPr>
          <p:cNvPr id="11" name="Obdélník 10"/>
          <p:cNvSpPr/>
          <p:nvPr/>
        </p:nvSpPr>
        <p:spPr bwMode="auto">
          <a:xfrm>
            <a:off x="575086" y="2448734"/>
            <a:ext cx="6378854" cy="329183"/>
          </a:xfrm>
          <a:prstGeom prst="rect">
            <a:avLst/>
          </a:prstGeom>
          <a:noFill/>
          <a:ln w="15875" cap="flat" cmpd="sng" algn="ctr">
            <a:solidFill>
              <a:srgbClr val="1B85B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cs-CZ" sz="2400" b="1" i="0" u="none" strike="noStrike" cap="none" normalizeH="0" baseline="0" smtClean="0">
              <a:ln>
                <a:noFill/>
              </a:ln>
              <a:solidFill>
                <a:srgbClr val="B9000C"/>
              </a:solidFill>
              <a:effectLst/>
              <a:latin typeface="Tahoma" panose="020B0604030504040204" pitchFamily="34" charset="0"/>
            </a:endParaRPr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6527" y="978143"/>
            <a:ext cx="4249593" cy="2650404"/>
          </a:xfrm>
          <a:prstGeom prst="rect">
            <a:avLst/>
          </a:prstGeom>
        </p:spPr>
      </p:pic>
      <p:sp>
        <p:nvSpPr>
          <p:cNvPr id="13" name="TextovéPole 12"/>
          <p:cNvSpPr txBox="1"/>
          <p:nvPr/>
        </p:nvSpPr>
        <p:spPr>
          <a:xfrm>
            <a:off x="7105249" y="3933076"/>
            <a:ext cx="18359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b="0" dirty="0" smtClean="0">
                <a:solidFill>
                  <a:srgbClr val="1B85B9"/>
                </a:solidFill>
              </a:rPr>
              <a:t>fully-working median</a:t>
            </a:r>
            <a:endParaRPr lang="cs-CZ" sz="1400" b="0" dirty="0">
              <a:solidFill>
                <a:srgbClr val="1B85B9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7105249" y="3137576"/>
            <a:ext cx="189417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b="0" dirty="0" smtClean="0">
                <a:solidFill>
                  <a:srgbClr val="1B85B9"/>
                </a:solidFill>
              </a:rPr>
              <a:t>4.8% error prob., </a:t>
            </a:r>
            <a:br>
              <a:rPr lang="en-US" sz="1400" b="0" dirty="0" smtClean="0">
                <a:solidFill>
                  <a:srgbClr val="1B85B9"/>
                </a:solidFill>
              </a:rPr>
            </a:br>
            <a:r>
              <a:rPr lang="en-US" sz="1400" b="0" dirty="0" smtClean="0">
                <a:solidFill>
                  <a:srgbClr val="1B85B9"/>
                </a:solidFill>
              </a:rPr>
              <a:t>max. error dist. 1</a:t>
            </a:r>
            <a:br>
              <a:rPr lang="en-US" sz="1400" b="0" dirty="0" smtClean="0">
                <a:solidFill>
                  <a:srgbClr val="1B85B9"/>
                </a:solidFill>
              </a:rPr>
            </a:br>
            <a:r>
              <a:rPr lang="en-US" sz="1400" b="0" dirty="0" smtClean="0">
                <a:solidFill>
                  <a:srgbClr val="1B85B9"/>
                </a:solidFill>
              </a:rPr>
              <a:t>21% power reduction</a:t>
            </a:r>
            <a:endParaRPr lang="cs-CZ" sz="1400" b="0" dirty="0">
              <a:solidFill>
                <a:srgbClr val="1B85B9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7105248" y="2193386"/>
            <a:ext cx="1894173" cy="7817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b="0" dirty="0" smtClean="0">
                <a:solidFill>
                  <a:srgbClr val="1B85B9"/>
                </a:solidFill>
              </a:rPr>
              <a:t>34.9% error prob., </a:t>
            </a:r>
            <a:br>
              <a:rPr lang="en-US" sz="1400" b="0" dirty="0" smtClean="0">
                <a:solidFill>
                  <a:srgbClr val="1B85B9"/>
                </a:solidFill>
              </a:rPr>
            </a:br>
            <a:r>
              <a:rPr lang="en-US" sz="1400" b="0" dirty="0" smtClean="0">
                <a:solidFill>
                  <a:srgbClr val="1B85B9"/>
                </a:solidFill>
              </a:rPr>
              <a:t>max. error dist. 2</a:t>
            </a:r>
          </a:p>
          <a:p>
            <a:pPr>
              <a:buNone/>
            </a:pPr>
            <a:r>
              <a:rPr lang="en-US" sz="1400" b="0" dirty="0" smtClean="0">
                <a:solidFill>
                  <a:srgbClr val="1B85B9"/>
                </a:solidFill>
              </a:rPr>
              <a:t>52% </a:t>
            </a:r>
            <a:r>
              <a:rPr lang="en-US" sz="1400" b="0" dirty="0">
                <a:solidFill>
                  <a:srgbClr val="1B85B9"/>
                </a:solidFill>
              </a:rPr>
              <a:t>power reduction</a:t>
            </a:r>
            <a:endParaRPr lang="cs-CZ" sz="1400" b="0" dirty="0">
              <a:solidFill>
                <a:srgbClr val="1B85B9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323850" y="4849901"/>
            <a:ext cx="8377454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/>
            <a:r>
              <a:rPr lang="en-US" sz="1800" b="0" dirty="0" smtClean="0">
                <a:solidFill>
                  <a:schemeClr val="tx1"/>
                </a:solidFill>
                <a:latin typeface="+mn-lt"/>
              </a:rPr>
              <a:t>Quick-sort based implementation is slower and consumes significantly more energy compared to the median network.</a:t>
            </a:r>
          </a:p>
          <a:p>
            <a:pPr marL="285750" indent="-285750"/>
            <a:r>
              <a:rPr lang="en-US" sz="1800" b="0" dirty="0" smtClean="0">
                <a:solidFill>
                  <a:schemeClr val="tx1"/>
                </a:solidFill>
                <a:latin typeface="+mn-lt"/>
              </a:rPr>
              <a:t>Due to the limited resources, quick-sort can’t be even implemented on PIC16.</a:t>
            </a:r>
          </a:p>
          <a:p>
            <a:pPr marL="285750" indent="-285750"/>
            <a:r>
              <a:rPr lang="en-US" sz="1800" b="0" dirty="0" smtClean="0">
                <a:solidFill>
                  <a:schemeClr val="tx1"/>
                </a:solidFill>
                <a:latin typeface="+mn-lt"/>
              </a:rPr>
              <a:t>21% reduction in power consumption was achieved in the case of 30-ops median providing a negligible error</a:t>
            </a:r>
            <a:endParaRPr lang="cs-CZ" sz="18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7" name="Obdélník 16"/>
          <p:cNvSpPr/>
          <p:nvPr/>
        </p:nvSpPr>
        <p:spPr bwMode="auto">
          <a:xfrm>
            <a:off x="575086" y="3933075"/>
            <a:ext cx="6378854" cy="803383"/>
          </a:xfrm>
          <a:prstGeom prst="rect">
            <a:avLst/>
          </a:prstGeom>
          <a:noFill/>
          <a:ln w="15875" cap="flat" cmpd="sng" algn="ctr">
            <a:solidFill>
              <a:srgbClr val="1B85B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cs-CZ" sz="2400" b="1" i="0" u="none" strike="noStrike" cap="none" normalizeH="0" baseline="0" smtClean="0">
              <a:ln>
                <a:noFill/>
              </a:ln>
              <a:solidFill>
                <a:srgbClr val="B9000C"/>
              </a:solidFill>
              <a:effectLst/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104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3" grpId="0"/>
      <p:bldP spid="14" grpId="0"/>
      <p:bldP spid="15" grpId="0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Execution time and power consumption </a:t>
            </a:r>
            <a:r>
              <a:rPr lang="en-US" dirty="0" smtClean="0">
                <a:solidFill>
                  <a:schemeClr val="bg2"/>
                </a:solidFill>
              </a:rPr>
              <a:t>25-median</a:t>
            </a:r>
            <a:endParaRPr lang="cs-CZ" dirty="0">
              <a:solidFill>
                <a:schemeClr val="bg2"/>
              </a:solidFill>
            </a:endParaRP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1484" y="854336"/>
            <a:ext cx="4694917" cy="2923171"/>
          </a:xfrm>
          <a:prstGeom prst="rect">
            <a:avLst/>
          </a:prstGeom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cs-CZ" smtClean="0"/>
              <a:t>Evolutionary Approximation of Software for Embedded Systems: Median function</a:t>
            </a:r>
            <a:endParaRPr lang="en-US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7C8EF0-02FD-40B5-BB0A-5D3ED24F57E9}" type="slidenum">
              <a:rPr lang="en-US" altLang="cs-CZ" smtClean="0"/>
              <a:pPr/>
              <a:t>16</a:t>
            </a:fld>
            <a:endParaRPr lang="en-US" altLang="cs-CZ"/>
          </a:p>
        </p:txBody>
      </p:sp>
      <p:sp>
        <p:nvSpPr>
          <p:cNvPr id="8" name="TextovéPole 7"/>
          <p:cNvSpPr txBox="1"/>
          <p:nvPr/>
        </p:nvSpPr>
        <p:spPr>
          <a:xfrm>
            <a:off x="455634" y="4255783"/>
            <a:ext cx="8377282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/>
            <a:r>
              <a:rPr lang="en-US" sz="1800" b="0" dirty="0" smtClean="0">
                <a:solidFill>
                  <a:schemeClr val="tx1"/>
                </a:solidFill>
              </a:rPr>
              <a:t>25-input median consisting of up to 220 operations offers a higher potential for power savings.</a:t>
            </a:r>
          </a:p>
          <a:p>
            <a:pPr marL="285750" indent="-285750"/>
            <a:r>
              <a:rPr lang="en-US" sz="1800" b="0" dirty="0" smtClean="0">
                <a:solidFill>
                  <a:schemeClr val="tx1"/>
                </a:solidFill>
              </a:rPr>
              <a:t>There is nearly linear dependency between the number of operations and consumed energy (approx. 5 </a:t>
            </a:r>
            <a:r>
              <a:rPr lang="en-US" sz="1800" b="0" dirty="0" err="1" smtClean="0">
                <a:solidFill>
                  <a:schemeClr val="tx1"/>
                </a:solidFill>
              </a:rPr>
              <a:t>nW</a:t>
            </a:r>
            <a:r>
              <a:rPr lang="en-US" sz="1800" b="0" dirty="0">
                <a:solidFill>
                  <a:schemeClr val="tx1"/>
                </a:solidFill>
              </a:rPr>
              <a:t> </a:t>
            </a:r>
            <a:r>
              <a:rPr lang="en-US" sz="1800" b="0" dirty="0" smtClean="0">
                <a:solidFill>
                  <a:schemeClr val="tx1"/>
                </a:solidFill>
              </a:rPr>
              <a:t>per operation for STM32).</a:t>
            </a:r>
          </a:p>
          <a:p>
            <a:pPr marL="285750" indent="-285750"/>
            <a:r>
              <a:rPr lang="en-US" sz="1800" b="0" dirty="0" smtClean="0">
                <a:solidFill>
                  <a:schemeClr val="tx1"/>
                </a:solidFill>
              </a:rPr>
              <a:t>PIC24 requires five times more energy to accomplish the same operation.</a:t>
            </a:r>
          </a:p>
        </p:txBody>
      </p:sp>
      <p:pic>
        <p:nvPicPr>
          <p:cNvPr id="12" name="Zástupný symbol pro obsah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6293" y="1431374"/>
            <a:ext cx="4256339" cy="2677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560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A new approach to the approximation of software routines for MCUs was presented.</a:t>
            </a:r>
          </a:p>
          <a:p>
            <a:endParaRPr lang="en-US" sz="2000" dirty="0"/>
          </a:p>
          <a:p>
            <a:r>
              <a:rPr lang="en-US" sz="2000" dirty="0" smtClean="0"/>
              <a:t>We confirmed that CGP is able to find a good trade off between error and code size even if the code size is intentionally constrained.</a:t>
            </a:r>
          </a:p>
          <a:p>
            <a:endParaRPr lang="en-US" sz="2000" dirty="0" smtClean="0"/>
          </a:p>
          <a:p>
            <a:r>
              <a:rPr lang="en-US" sz="2000" dirty="0" smtClean="0"/>
              <a:t>A significant improvement in power consumption, code size and time of execution was achieved.</a:t>
            </a:r>
          </a:p>
          <a:p>
            <a:endParaRPr lang="en-US" sz="2000" dirty="0" smtClean="0"/>
          </a:p>
          <a:p>
            <a:r>
              <a:rPr lang="en-US" sz="2000" smtClean="0"/>
              <a:t>A new </a:t>
            </a:r>
            <a:r>
              <a:rPr lang="en-US" sz="2000" dirty="0"/>
              <a:t>method for analysis of quality </a:t>
            </a:r>
            <a:r>
              <a:rPr lang="en-US" sz="2000" dirty="0" smtClean="0"/>
              <a:t>of the </a:t>
            </a:r>
            <a:r>
              <a:rPr lang="en-US" sz="2000" dirty="0"/>
              <a:t>proposed approximations was </a:t>
            </a:r>
            <a:r>
              <a:rPr lang="en-US" sz="2000" dirty="0" smtClean="0"/>
              <a:t>proposed.</a:t>
            </a:r>
            <a:endParaRPr lang="en-US" sz="2000" dirty="0"/>
          </a:p>
          <a:p>
            <a:endParaRPr lang="en-US" sz="20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cs-CZ" smtClean="0"/>
              <a:t>Evolutionary Approximation of Software for Embedded Systems: Median function</a:t>
            </a:r>
            <a:endParaRPr lang="en-US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7C8EF0-02FD-40B5-BB0A-5D3ED24F57E9}" type="slidenum">
              <a:rPr lang="en-US" altLang="cs-CZ" smtClean="0"/>
              <a:pPr/>
              <a:t>17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98975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2000"/>
              </a:spcBef>
            </a:pPr>
            <a:r>
              <a:rPr lang="en-US" dirty="0" smtClean="0"/>
              <a:t>Approximate computing</a:t>
            </a:r>
          </a:p>
          <a:p>
            <a:pPr>
              <a:spcBef>
                <a:spcPts val="2000"/>
              </a:spcBef>
            </a:pPr>
            <a:r>
              <a:rPr lang="en-US" dirty="0" smtClean="0"/>
              <a:t>Median function </a:t>
            </a:r>
          </a:p>
          <a:p>
            <a:pPr lvl="1">
              <a:spcBef>
                <a:spcPts val="2000"/>
              </a:spcBef>
            </a:pPr>
            <a:r>
              <a:rPr lang="en-US" dirty="0" smtClean="0"/>
              <a:t>properties, implementation, application in image processing</a:t>
            </a:r>
          </a:p>
          <a:p>
            <a:pPr>
              <a:spcBef>
                <a:spcPts val="2000"/>
              </a:spcBef>
            </a:pPr>
            <a:r>
              <a:rPr lang="en-US" dirty="0" smtClean="0"/>
              <a:t>Evolutionary approximation of median function</a:t>
            </a:r>
          </a:p>
          <a:p>
            <a:pPr lvl="1">
              <a:spcBef>
                <a:spcPts val="2000"/>
              </a:spcBef>
            </a:pPr>
            <a:r>
              <a:rPr lang="en-US" dirty="0" smtClean="0"/>
              <a:t>the proposed method</a:t>
            </a:r>
          </a:p>
          <a:p>
            <a:pPr lvl="1">
              <a:spcBef>
                <a:spcPts val="2000"/>
              </a:spcBef>
            </a:pPr>
            <a:r>
              <a:rPr lang="en-US" dirty="0" smtClean="0"/>
              <a:t>analysis of the results for real microcontrollers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cs-CZ" smtClean="0"/>
              <a:t>Evolutionary Approximation of Software for Embedded Systems: Median function</a:t>
            </a:r>
            <a:endParaRPr lang="en-US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7C8EF0-02FD-40B5-BB0A-5D3ED24F57E9}" type="slidenum">
              <a:rPr lang="en-US" altLang="cs-CZ" smtClean="0"/>
              <a:pPr/>
              <a:t>2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188305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Skupina 14"/>
          <p:cNvGrpSpPr/>
          <p:nvPr/>
        </p:nvGrpSpPr>
        <p:grpSpPr>
          <a:xfrm>
            <a:off x="1231559" y="3766306"/>
            <a:ext cx="5817807" cy="1956179"/>
            <a:chOff x="1231559" y="3766306"/>
            <a:chExt cx="5817807" cy="1956179"/>
          </a:xfrm>
        </p:grpSpPr>
        <p:sp>
          <p:nvSpPr>
            <p:cNvPr id="31" name="Obdélník 30"/>
            <p:cNvSpPr/>
            <p:nvPr/>
          </p:nvSpPr>
          <p:spPr bwMode="auto">
            <a:xfrm>
              <a:off x="2706865" y="3766306"/>
              <a:ext cx="4342501" cy="1060666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cs-CZ" sz="2400" b="1" i="0" u="none" strike="noStrike" cap="none" normalizeH="0" baseline="0" smtClean="0">
                <a:ln>
                  <a:noFill/>
                </a:ln>
                <a:solidFill>
                  <a:srgbClr val="B9000C"/>
                </a:solidFill>
                <a:effectLst/>
                <a:latin typeface="Tahoma" panose="020B0604030504040204" pitchFamily="34" charset="0"/>
              </a:endParaRPr>
            </a:p>
          </p:txBody>
        </p:sp>
        <p:cxnSp>
          <p:nvCxnSpPr>
            <p:cNvPr id="11" name="Přímá spojnice 10"/>
            <p:cNvCxnSpPr/>
            <p:nvPr/>
          </p:nvCxnSpPr>
          <p:spPr bwMode="auto">
            <a:xfrm>
              <a:off x="2706865" y="4819658"/>
              <a:ext cx="4342501" cy="0"/>
            </a:xfrm>
            <a:prstGeom prst="line">
              <a:avLst/>
            </a:prstGeom>
            <a:noFill/>
            <a:ln w="28575" cap="flat" cmpd="sng" algn="ctr">
              <a:solidFill>
                <a:schemeClr val="bg1">
                  <a:lumMod val="50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" name="TextovéPole 11"/>
            <p:cNvSpPr txBox="1"/>
            <p:nvPr/>
          </p:nvSpPr>
          <p:spPr>
            <a:xfrm>
              <a:off x="1231559" y="5019321"/>
              <a:ext cx="102893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buNone/>
              </a:pPr>
              <a:r>
                <a:rPr lang="en-US" sz="1400" b="0" dirty="0" smtClean="0">
                  <a:solidFill>
                    <a:schemeClr val="tx1"/>
                  </a:solidFill>
                </a:rPr>
                <a:t>acceptable</a:t>
              </a:r>
              <a:br>
                <a:rPr lang="en-US" sz="1400" b="0" dirty="0" smtClean="0">
                  <a:solidFill>
                    <a:schemeClr val="tx1"/>
                  </a:solidFill>
                </a:rPr>
              </a:br>
              <a:r>
                <a:rPr lang="en-US" sz="1400" b="0" dirty="0" smtClean="0">
                  <a:solidFill>
                    <a:schemeClr val="tx1"/>
                  </a:solidFill>
                </a:rPr>
                <a:t>error</a:t>
              </a:r>
              <a:endParaRPr lang="cs-CZ" sz="1400" b="0" dirty="0">
                <a:solidFill>
                  <a:schemeClr val="tx1"/>
                </a:solidFill>
              </a:endParaRPr>
            </a:p>
          </p:txBody>
        </p:sp>
        <p:sp>
          <p:nvSpPr>
            <p:cNvPr id="32" name="Levá složená závorka 31"/>
            <p:cNvSpPr/>
            <p:nvPr/>
          </p:nvSpPr>
          <p:spPr bwMode="auto">
            <a:xfrm>
              <a:off x="2363911" y="4819658"/>
              <a:ext cx="253077" cy="902827"/>
            </a:xfrm>
            <a:prstGeom prst="lef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cs-CZ" sz="2400" b="1" i="0" u="none" strike="noStrike" cap="none" normalizeH="0" baseline="0" smtClean="0">
                <a:ln>
                  <a:noFill/>
                </a:ln>
                <a:solidFill>
                  <a:srgbClr val="B9000C"/>
                </a:solidFill>
                <a:effectLst/>
                <a:latin typeface="Tahoma" panose="020B0604030504040204" pitchFamily="34" charset="0"/>
              </a:endParaRPr>
            </a:p>
          </p:txBody>
        </p: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Approximate computing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850" y="765175"/>
            <a:ext cx="8820150" cy="5330825"/>
          </a:xfrm>
        </p:spPr>
        <p:txBody>
          <a:bodyPr/>
          <a:lstStyle/>
          <a:p>
            <a:pPr>
              <a:spcBef>
                <a:spcPts val="2400"/>
              </a:spcBef>
            </a:pPr>
            <a:r>
              <a:rPr lang="en-US" sz="2000" dirty="0" smtClean="0">
                <a:solidFill>
                  <a:srgbClr val="1B85B9"/>
                </a:solidFill>
              </a:rPr>
              <a:t>Motivation</a:t>
            </a:r>
            <a:r>
              <a:rPr lang="en-US" sz="2000" dirty="0" smtClean="0"/>
              <a:t>: many real-world applications are error-resilient</a:t>
            </a:r>
            <a:endParaRPr lang="en-US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spcBef>
                <a:spcPts val="2400"/>
              </a:spcBef>
            </a:pPr>
            <a:r>
              <a:rPr lang="en-US" sz="2000" dirty="0" smtClean="0">
                <a:solidFill>
                  <a:srgbClr val="1B85B9"/>
                </a:solidFill>
              </a:rPr>
              <a:t>Principle</a:t>
            </a:r>
            <a:r>
              <a:rPr lang="en-US" sz="2000" dirty="0" smtClean="0"/>
              <a:t>: relaxation in accuracy can be used to simplify the complexity of computations and reduce the power consumption</a:t>
            </a:r>
            <a:endParaRPr lang="en-US" sz="2000" dirty="0"/>
          </a:p>
          <a:p>
            <a:pPr>
              <a:spcBef>
                <a:spcPts val="2400"/>
              </a:spcBef>
            </a:pPr>
            <a:r>
              <a:rPr lang="en-US" sz="2000" dirty="0" smtClean="0">
                <a:solidFill>
                  <a:srgbClr val="1B85B9"/>
                </a:solidFill>
              </a:rPr>
              <a:t>Applicability</a:t>
            </a:r>
            <a:r>
              <a:rPr lang="en-US" sz="2000" dirty="0" smtClean="0"/>
              <a:t>: 83</a:t>
            </a:r>
            <a:r>
              <a:rPr lang="en-US" sz="2000" dirty="0"/>
              <a:t>% of runtime spent in computations can be approximated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V. K.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Chippa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, S. T.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Chakradhar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, K. Roy and A.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Raghunathan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Analysis and characterization of inherent application resilience for approximate computing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, DAC 2013.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sz="2000" dirty="0">
                <a:solidFill>
                  <a:schemeClr val="bg1">
                    <a:lumMod val="50000"/>
                  </a:schemeClr>
                </a:solidFill>
              </a:rPr>
            </a:br>
            <a:endParaRPr lang="en-US" sz="1600" dirty="0"/>
          </a:p>
          <a:p>
            <a:pPr marL="0" indent="0">
              <a:buNone/>
            </a:pPr>
            <a:endParaRPr lang="en-US" sz="2000" dirty="0" smtClean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cs-CZ" dirty="0" smtClean="0"/>
              <a:t>Evolutionary Approximation of Software for Embedded Systems: Median function</a:t>
            </a:r>
            <a:endParaRPr lang="en-US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7C8EF0-02FD-40B5-BB0A-5D3ED24F57E9}" type="slidenum">
              <a:rPr lang="en-US" altLang="cs-CZ" smtClean="0"/>
              <a:pPr/>
              <a:t>3</a:t>
            </a:fld>
            <a:endParaRPr lang="en-US" altLang="cs-CZ"/>
          </a:p>
        </p:txBody>
      </p:sp>
      <p:grpSp>
        <p:nvGrpSpPr>
          <p:cNvPr id="6" name="Skupina 5"/>
          <p:cNvGrpSpPr/>
          <p:nvPr/>
        </p:nvGrpSpPr>
        <p:grpSpPr>
          <a:xfrm>
            <a:off x="2811170" y="3944190"/>
            <a:ext cx="4128956" cy="1755796"/>
            <a:chOff x="2811170" y="3944190"/>
            <a:chExt cx="4128956" cy="1755796"/>
          </a:xfrm>
        </p:grpSpPr>
        <p:cxnSp>
          <p:nvCxnSpPr>
            <p:cNvPr id="9" name="Přímá spojnice se šipkou 8"/>
            <p:cNvCxnSpPr/>
            <p:nvPr/>
          </p:nvCxnSpPr>
          <p:spPr bwMode="auto">
            <a:xfrm flipH="1" flipV="1">
              <a:off x="3952877" y="4914100"/>
              <a:ext cx="1553482" cy="710110"/>
            </a:xfrm>
            <a:prstGeom prst="straightConnector1">
              <a:avLst/>
            </a:prstGeom>
            <a:noFill/>
            <a:ln w="38100" cap="flat" cmpd="sng" algn="ctr">
              <a:solidFill>
                <a:srgbClr val="1B85B9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" name="TextovéPole 13"/>
            <p:cNvSpPr txBox="1"/>
            <p:nvPr/>
          </p:nvSpPr>
          <p:spPr>
            <a:xfrm>
              <a:off x="4618272" y="4941522"/>
              <a:ext cx="232185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600" b="0" dirty="0" smtClean="0">
                  <a:solidFill>
                    <a:srgbClr val="1B85B9"/>
                  </a:solidFill>
                </a:rPr>
                <a:t>approximate computing</a:t>
              </a:r>
              <a:endParaRPr lang="cs-CZ" sz="1600" b="0" dirty="0">
                <a:solidFill>
                  <a:srgbClr val="1B85B9"/>
                </a:solidFill>
              </a:endParaRPr>
            </a:p>
          </p:txBody>
        </p:sp>
        <p:sp>
          <p:nvSpPr>
            <p:cNvPr id="22" name="Ovál 21"/>
            <p:cNvSpPr/>
            <p:nvPr/>
          </p:nvSpPr>
          <p:spPr bwMode="auto">
            <a:xfrm>
              <a:off x="2811170" y="3944190"/>
              <a:ext cx="129600" cy="128975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cs-CZ" sz="2400" b="1" i="0" u="none" strike="noStrike" cap="none" normalizeH="0" baseline="0" smtClean="0">
                <a:ln>
                  <a:noFill/>
                </a:ln>
                <a:solidFill>
                  <a:srgbClr val="B9000C"/>
                </a:solidFill>
                <a:effectLst/>
                <a:latin typeface="Tahoma" panose="020B0604030504040204" pitchFamily="34" charset="0"/>
              </a:endParaRPr>
            </a:p>
          </p:txBody>
        </p:sp>
        <p:sp>
          <p:nvSpPr>
            <p:cNvPr id="24" name="Ovál 23"/>
            <p:cNvSpPr/>
            <p:nvPr/>
          </p:nvSpPr>
          <p:spPr bwMode="auto">
            <a:xfrm>
              <a:off x="3230117" y="4421094"/>
              <a:ext cx="129600" cy="128975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cs-CZ" sz="2400" b="1" i="0" u="none" strike="noStrike" cap="none" normalizeH="0" baseline="0" smtClean="0">
                <a:ln>
                  <a:noFill/>
                </a:ln>
                <a:solidFill>
                  <a:srgbClr val="B9000C"/>
                </a:solidFill>
                <a:effectLst/>
                <a:latin typeface="Tahoma" panose="020B0604030504040204" pitchFamily="34" charset="0"/>
              </a:endParaRPr>
            </a:p>
          </p:txBody>
        </p:sp>
        <p:sp>
          <p:nvSpPr>
            <p:cNvPr id="25" name="Ovál 24"/>
            <p:cNvSpPr/>
            <p:nvPr/>
          </p:nvSpPr>
          <p:spPr bwMode="auto">
            <a:xfrm>
              <a:off x="3755012" y="4762485"/>
              <a:ext cx="129600" cy="12897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cs-CZ" sz="2400" b="1" i="0" u="none" strike="noStrike" cap="none" normalizeH="0" baseline="0" smtClean="0">
                <a:ln>
                  <a:noFill/>
                </a:ln>
                <a:solidFill>
                  <a:srgbClr val="B9000C"/>
                </a:solidFill>
                <a:effectLst/>
                <a:latin typeface="Tahoma" panose="020B0604030504040204" pitchFamily="34" charset="0"/>
              </a:endParaRPr>
            </a:p>
          </p:txBody>
        </p:sp>
        <p:sp>
          <p:nvSpPr>
            <p:cNvPr id="29" name="Ovál 28"/>
            <p:cNvSpPr/>
            <p:nvPr/>
          </p:nvSpPr>
          <p:spPr bwMode="auto">
            <a:xfrm>
              <a:off x="4110612" y="5293860"/>
              <a:ext cx="129600" cy="12897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cs-CZ" sz="2400" b="1" i="0" u="none" strike="noStrike" cap="none" normalizeH="0" baseline="0" smtClean="0">
                <a:ln>
                  <a:noFill/>
                </a:ln>
                <a:solidFill>
                  <a:srgbClr val="B9000C"/>
                </a:solidFill>
                <a:effectLst/>
                <a:latin typeface="Tahoma" panose="020B0604030504040204" pitchFamily="34" charset="0"/>
              </a:endParaRPr>
            </a:p>
          </p:txBody>
        </p:sp>
        <p:cxnSp>
          <p:nvCxnSpPr>
            <p:cNvPr id="30" name="Přímá spojnice se šipkou 29"/>
            <p:cNvCxnSpPr/>
            <p:nvPr/>
          </p:nvCxnSpPr>
          <p:spPr bwMode="auto">
            <a:xfrm flipH="1" flipV="1">
              <a:off x="4264856" y="5390301"/>
              <a:ext cx="1171874" cy="309685"/>
            </a:xfrm>
            <a:prstGeom prst="straightConnector1">
              <a:avLst/>
            </a:prstGeom>
            <a:noFill/>
            <a:ln w="38100" cap="flat" cmpd="sng" algn="ctr">
              <a:solidFill>
                <a:srgbClr val="1B85B9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0" name="Skupina 19"/>
          <p:cNvGrpSpPr/>
          <p:nvPr/>
        </p:nvGrpSpPr>
        <p:grpSpPr>
          <a:xfrm>
            <a:off x="2251187" y="3476917"/>
            <a:ext cx="4862112" cy="2844508"/>
            <a:chOff x="2251187" y="3476917"/>
            <a:chExt cx="4862112" cy="2844508"/>
          </a:xfrm>
        </p:grpSpPr>
        <p:grpSp>
          <p:nvGrpSpPr>
            <p:cNvPr id="18" name="Skupina 17"/>
            <p:cNvGrpSpPr/>
            <p:nvPr/>
          </p:nvGrpSpPr>
          <p:grpSpPr>
            <a:xfrm>
              <a:off x="2251187" y="3476917"/>
              <a:ext cx="4862112" cy="2844508"/>
              <a:chOff x="2251187" y="3476917"/>
              <a:chExt cx="4862112" cy="2844508"/>
            </a:xfrm>
          </p:grpSpPr>
          <p:cxnSp>
            <p:nvCxnSpPr>
              <p:cNvPr id="19" name="Přímá spojnice se šipkou 18"/>
              <p:cNvCxnSpPr/>
              <p:nvPr/>
            </p:nvCxnSpPr>
            <p:spPr bwMode="auto">
              <a:xfrm flipV="1">
                <a:off x="2706865" y="3580419"/>
                <a:ext cx="0" cy="2142066"/>
              </a:xfrm>
              <a:prstGeom prst="straightConnector1">
                <a:avLst/>
              </a:prstGeom>
              <a:noFill/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1" name="Přímá spojnice se šipkou 20"/>
              <p:cNvCxnSpPr/>
              <p:nvPr/>
            </p:nvCxnSpPr>
            <p:spPr bwMode="auto">
              <a:xfrm>
                <a:off x="2706865" y="5722485"/>
                <a:ext cx="4342501" cy="57427"/>
              </a:xfrm>
              <a:prstGeom prst="straightConnector1">
                <a:avLst/>
              </a:prstGeom>
              <a:noFill/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23" name="TextovéPole 22"/>
              <p:cNvSpPr txBox="1"/>
              <p:nvPr/>
            </p:nvSpPr>
            <p:spPr>
              <a:xfrm rot="16200000">
                <a:off x="2093071" y="3635033"/>
                <a:ext cx="65478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:r>
                  <a:rPr lang="en-US" sz="1600" b="0" dirty="0" smtClean="0">
                    <a:solidFill>
                      <a:schemeClr val="tx1"/>
                    </a:solidFill>
                  </a:rPr>
                  <a:t>error</a:t>
                </a:r>
                <a:endParaRPr lang="en-US" sz="1600" b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TextovéPole 27"/>
              <p:cNvSpPr txBox="1"/>
              <p:nvPr/>
            </p:nvSpPr>
            <p:spPr>
              <a:xfrm>
                <a:off x="5506359" y="5798205"/>
                <a:ext cx="16069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buNone/>
                </a:pPr>
                <a:r>
                  <a:rPr lang="en-US" sz="1400" b="0" dirty="0" smtClean="0">
                    <a:solidFill>
                      <a:schemeClr val="tx1"/>
                    </a:solidFill>
                  </a:rPr>
                  <a:t>power consumption</a:t>
                </a:r>
                <a:endParaRPr lang="en-US" sz="1400" b="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6" name="Skupina 15"/>
            <p:cNvGrpSpPr/>
            <p:nvPr/>
          </p:nvGrpSpPr>
          <p:grpSpPr>
            <a:xfrm>
              <a:off x="5526608" y="5338896"/>
              <a:ext cx="1430584" cy="493389"/>
              <a:chOff x="5526608" y="5338896"/>
              <a:chExt cx="1430584" cy="493389"/>
            </a:xfrm>
          </p:grpSpPr>
          <p:sp>
            <p:nvSpPr>
              <p:cNvPr id="27" name="Ovál 26"/>
              <p:cNvSpPr/>
              <p:nvPr/>
            </p:nvSpPr>
            <p:spPr bwMode="auto">
              <a:xfrm>
                <a:off x="5550946" y="5703310"/>
                <a:ext cx="129600" cy="128975"/>
              </a:xfrm>
              <a:prstGeom prst="ellipse">
                <a:avLst/>
              </a:prstGeom>
              <a:solidFill>
                <a:srgbClr val="92D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cs-CZ" sz="2400" b="1" i="0" u="none" strike="noStrike" cap="none" normalizeH="0" baseline="0" smtClean="0">
                  <a:ln>
                    <a:noFill/>
                  </a:ln>
                  <a:solidFill>
                    <a:srgbClr val="B9000C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39" name="TextovéPole 38"/>
              <p:cNvSpPr txBox="1"/>
              <p:nvPr/>
            </p:nvSpPr>
            <p:spPr>
              <a:xfrm>
                <a:off x="5526608" y="5338896"/>
                <a:ext cx="143058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US" sz="1600" b="0" dirty="0">
                    <a:solidFill>
                      <a:srgbClr val="92D050"/>
                    </a:solidFill>
                  </a:rPr>
                  <a:t>i</a:t>
                </a:r>
                <a:r>
                  <a:rPr lang="en-US" sz="1600" b="0" dirty="0" smtClean="0">
                    <a:solidFill>
                      <a:srgbClr val="92D050"/>
                    </a:solidFill>
                  </a:rPr>
                  <a:t>nitial solution</a:t>
                </a:r>
                <a:endParaRPr lang="cs-CZ" sz="1600" b="0" dirty="0">
                  <a:solidFill>
                    <a:srgbClr val="92D050"/>
                  </a:solidFill>
                </a:endParaRPr>
              </a:p>
            </p:txBody>
          </p:sp>
        </p:grpSp>
      </p:grpSp>
      <p:cxnSp>
        <p:nvCxnSpPr>
          <p:cNvPr id="51" name="Přímá spojnice se šipkou 50"/>
          <p:cNvCxnSpPr/>
          <p:nvPr/>
        </p:nvCxnSpPr>
        <p:spPr bwMode="auto">
          <a:xfrm flipH="1">
            <a:off x="1746026" y="4073165"/>
            <a:ext cx="6277199" cy="58538"/>
          </a:xfrm>
          <a:prstGeom prst="straightConnector1">
            <a:avLst/>
          </a:prstGeom>
          <a:noFill/>
          <a:ln>
            <a:noFill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7" name="Skupina 16"/>
          <p:cNvGrpSpPr/>
          <p:nvPr/>
        </p:nvGrpSpPr>
        <p:grpSpPr>
          <a:xfrm>
            <a:off x="3730563" y="5680455"/>
            <a:ext cx="2089996" cy="512807"/>
            <a:chOff x="3730563" y="5680455"/>
            <a:chExt cx="2089996" cy="512807"/>
          </a:xfrm>
        </p:grpSpPr>
        <p:sp>
          <p:nvSpPr>
            <p:cNvPr id="26" name="Ovál 25"/>
            <p:cNvSpPr/>
            <p:nvPr/>
          </p:nvSpPr>
          <p:spPr bwMode="auto">
            <a:xfrm>
              <a:off x="4656929" y="5680455"/>
              <a:ext cx="129600" cy="12897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cs-CZ" sz="2400" b="1" i="0" u="none" strike="noStrike" cap="none" normalizeH="0" baseline="0" smtClean="0">
                <a:ln>
                  <a:noFill/>
                </a:ln>
                <a:solidFill>
                  <a:srgbClr val="B9000C"/>
                </a:solidFill>
                <a:effectLst/>
                <a:latin typeface="Tahoma" panose="020B0604030504040204" pitchFamily="34" charset="0"/>
              </a:endParaRPr>
            </a:p>
          </p:txBody>
        </p:sp>
        <p:cxnSp>
          <p:nvCxnSpPr>
            <p:cNvPr id="7" name="Přímá spojnice se šipkou 6"/>
            <p:cNvCxnSpPr/>
            <p:nvPr/>
          </p:nvCxnSpPr>
          <p:spPr bwMode="auto">
            <a:xfrm flipH="1" flipV="1">
              <a:off x="4823518" y="5751198"/>
              <a:ext cx="593932" cy="1299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med" len="med"/>
              <a:tailEnd type="triangle" w="med" len="med"/>
            </a:ln>
            <a:ex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13" name="TextovéPole 12"/>
            <p:cNvSpPr txBox="1"/>
            <p:nvPr/>
          </p:nvSpPr>
          <p:spPr>
            <a:xfrm>
              <a:off x="3730563" y="5854708"/>
              <a:ext cx="208999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600" b="0" dirty="0">
                  <a:solidFill>
                    <a:srgbClr val="FF0000"/>
                  </a:solidFill>
                </a:rPr>
                <a:t>g</a:t>
              </a:r>
              <a:r>
                <a:rPr lang="en-US" sz="1600" b="0" dirty="0" smtClean="0">
                  <a:solidFill>
                    <a:srgbClr val="FF0000"/>
                  </a:solidFill>
                </a:rPr>
                <a:t>enetic improvement</a:t>
              </a:r>
              <a:endParaRPr lang="cs-CZ" sz="1600" b="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69553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Median function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850" y="765175"/>
            <a:ext cx="8528837" cy="5330825"/>
          </a:xfrm>
        </p:spPr>
        <p:txBody>
          <a:bodyPr/>
          <a:lstStyle/>
          <a:p>
            <a:r>
              <a:rPr lang="en-US" sz="2000" dirty="0" smtClean="0">
                <a:solidFill>
                  <a:srgbClr val="1B85B9"/>
                </a:solidFill>
              </a:rPr>
              <a:t>Median: </a:t>
            </a:r>
            <a:r>
              <a:rPr lang="en-US" sz="2000" dirty="0" smtClean="0"/>
              <a:t>a value separating a finite sequence of data samples to two halves</a:t>
            </a:r>
            <a:br>
              <a:rPr lang="en-US" sz="2000" dirty="0" smtClean="0"/>
            </a:br>
            <a:endParaRPr lang="en-US" sz="2000" dirty="0" smtClean="0"/>
          </a:p>
          <a:p>
            <a:r>
              <a:rPr lang="en-US" sz="2000" dirty="0" smtClean="0">
                <a:solidFill>
                  <a:srgbClr val="1B85B9"/>
                </a:solidFill>
              </a:rPr>
              <a:t>Typical application</a:t>
            </a:r>
            <a:r>
              <a:rPr lang="en-US" sz="2000" dirty="0" smtClean="0"/>
              <a:t>: smoothing of acquired (measured) data </a:t>
            </a:r>
          </a:p>
          <a:p>
            <a:endParaRPr lang="en-US" sz="2000" dirty="0"/>
          </a:p>
          <a:p>
            <a:r>
              <a:rPr lang="en-US" sz="2000" dirty="0" smtClean="0">
                <a:solidFill>
                  <a:srgbClr val="1B85B9"/>
                </a:solidFill>
              </a:rPr>
              <a:t>Example</a:t>
            </a:r>
            <a:r>
              <a:rPr lang="en-US" sz="2000" dirty="0" smtClean="0"/>
              <a:t>: noise removal in an image using a concept of sliding window</a:t>
            </a:r>
          </a:p>
          <a:p>
            <a:endParaRPr lang="en-US" sz="2000" dirty="0" smtClean="0"/>
          </a:p>
          <a:p>
            <a:endParaRPr lang="en-US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cs-CZ" smtClean="0"/>
              <a:t>Evolutionary Approximation of Software for Embedded Systems: Median function</a:t>
            </a:r>
            <a:endParaRPr lang="en-US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7C8EF0-02FD-40B5-BB0A-5D3ED24F57E9}" type="slidenum">
              <a:rPr lang="en-US" altLang="cs-CZ" smtClean="0"/>
              <a:pPr/>
              <a:t>4</a:t>
            </a:fld>
            <a:endParaRPr lang="en-US" altLang="cs-CZ"/>
          </a:p>
        </p:txBody>
      </p:sp>
      <p:grpSp>
        <p:nvGrpSpPr>
          <p:cNvPr id="21" name="Skupina 20"/>
          <p:cNvGrpSpPr/>
          <p:nvPr/>
        </p:nvGrpSpPr>
        <p:grpSpPr>
          <a:xfrm>
            <a:off x="821075" y="3427357"/>
            <a:ext cx="2721791" cy="2475379"/>
            <a:chOff x="821075" y="3427357"/>
            <a:chExt cx="2721791" cy="2475379"/>
          </a:xfrm>
        </p:grpSpPr>
        <p:grpSp>
          <p:nvGrpSpPr>
            <p:cNvPr id="9" name="Skupina 8"/>
            <p:cNvGrpSpPr/>
            <p:nvPr/>
          </p:nvGrpSpPr>
          <p:grpSpPr>
            <a:xfrm>
              <a:off x="821075" y="3427357"/>
              <a:ext cx="2067764" cy="2067764"/>
              <a:chOff x="821075" y="3427357"/>
              <a:chExt cx="2067764" cy="2067764"/>
            </a:xfrm>
          </p:grpSpPr>
          <p:grpSp>
            <p:nvGrpSpPr>
              <p:cNvPr id="20" name="Skupina 19"/>
              <p:cNvGrpSpPr/>
              <p:nvPr/>
            </p:nvGrpSpPr>
            <p:grpSpPr>
              <a:xfrm>
                <a:off x="821075" y="3427357"/>
                <a:ext cx="2067763" cy="2067763"/>
                <a:chOff x="821075" y="3427357"/>
                <a:chExt cx="2067763" cy="2067763"/>
              </a:xfrm>
            </p:grpSpPr>
            <p:cxnSp>
              <p:nvCxnSpPr>
                <p:cNvPr id="18" name="Přímá spojnice 17"/>
                <p:cNvCxnSpPr/>
                <p:nvPr/>
              </p:nvCxnSpPr>
              <p:spPr bwMode="auto">
                <a:xfrm>
                  <a:off x="1342132" y="3427357"/>
                  <a:ext cx="0" cy="2067763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3" name="Přímá spojnice 32"/>
                <p:cNvCxnSpPr/>
                <p:nvPr/>
              </p:nvCxnSpPr>
              <p:spPr bwMode="auto">
                <a:xfrm>
                  <a:off x="1612290" y="3427357"/>
                  <a:ext cx="0" cy="2067763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5" name="Přímá spojnice 34"/>
                <p:cNvCxnSpPr/>
                <p:nvPr/>
              </p:nvCxnSpPr>
              <p:spPr bwMode="auto">
                <a:xfrm>
                  <a:off x="1882765" y="3427357"/>
                  <a:ext cx="0" cy="2067763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7" name="Přímá spojnice 36"/>
                <p:cNvCxnSpPr/>
                <p:nvPr/>
              </p:nvCxnSpPr>
              <p:spPr bwMode="auto">
                <a:xfrm>
                  <a:off x="2152923" y="3427357"/>
                  <a:ext cx="0" cy="2067763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9" name="Přímá spojnice 38"/>
                <p:cNvCxnSpPr/>
                <p:nvPr/>
              </p:nvCxnSpPr>
              <p:spPr bwMode="auto">
                <a:xfrm>
                  <a:off x="2431157" y="3427357"/>
                  <a:ext cx="0" cy="2067763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42" name="Přímá spojnice 41"/>
                <p:cNvCxnSpPr/>
                <p:nvPr/>
              </p:nvCxnSpPr>
              <p:spPr bwMode="auto">
                <a:xfrm>
                  <a:off x="2701315" y="3427357"/>
                  <a:ext cx="0" cy="2067763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44" name="Přímá spojnice 43"/>
                <p:cNvCxnSpPr/>
                <p:nvPr/>
              </p:nvCxnSpPr>
              <p:spPr bwMode="auto">
                <a:xfrm>
                  <a:off x="1077555" y="3427357"/>
                  <a:ext cx="0" cy="2067763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grpSp>
              <p:nvGrpSpPr>
                <p:cNvPr id="19" name="Skupina 18"/>
                <p:cNvGrpSpPr/>
                <p:nvPr/>
              </p:nvGrpSpPr>
              <p:grpSpPr>
                <a:xfrm rot="16200000">
                  <a:off x="1043077" y="3457499"/>
                  <a:ext cx="1623760" cy="2067763"/>
                  <a:chOff x="1229955" y="3579757"/>
                  <a:chExt cx="1623760" cy="2067763"/>
                </a:xfrm>
              </p:grpSpPr>
              <p:cxnSp>
                <p:nvCxnSpPr>
                  <p:cNvPr id="45" name="Přímá spojnice 44"/>
                  <p:cNvCxnSpPr/>
                  <p:nvPr/>
                </p:nvCxnSpPr>
                <p:spPr bwMode="auto">
                  <a:xfrm>
                    <a:off x="1494532" y="3579757"/>
                    <a:ext cx="0" cy="2067763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46" name="Přímá spojnice 45"/>
                  <p:cNvCxnSpPr/>
                  <p:nvPr/>
                </p:nvCxnSpPr>
                <p:spPr bwMode="auto">
                  <a:xfrm>
                    <a:off x="1764690" y="3579757"/>
                    <a:ext cx="0" cy="2067763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47" name="Přímá spojnice 46"/>
                  <p:cNvCxnSpPr/>
                  <p:nvPr/>
                </p:nvCxnSpPr>
                <p:spPr bwMode="auto">
                  <a:xfrm>
                    <a:off x="2035165" y="3579757"/>
                    <a:ext cx="0" cy="2067763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48" name="Přímá spojnice 47"/>
                  <p:cNvCxnSpPr/>
                  <p:nvPr/>
                </p:nvCxnSpPr>
                <p:spPr bwMode="auto">
                  <a:xfrm>
                    <a:off x="2305323" y="3579757"/>
                    <a:ext cx="0" cy="2067763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49" name="Přímá spojnice 48"/>
                  <p:cNvCxnSpPr/>
                  <p:nvPr/>
                </p:nvCxnSpPr>
                <p:spPr bwMode="auto">
                  <a:xfrm>
                    <a:off x="2583557" y="3579757"/>
                    <a:ext cx="0" cy="2067763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50" name="Přímá spojnice 49"/>
                  <p:cNvCxnSpPr/>
                  <p:nvPr/>
                </p:nvCxnSpPr>
                <p:spPr bwMode="auto">
                  <a:xfrm>
                    <a:off x="2853715" y="3579757"/>
                    <a:ext cx="0" cy="2067763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51" name="Přímá spojnice 50"/>
                  <p:cNvCxnSpPr/>
                  <p:nvPr/>
                </p:nvCxnSpPr>
                <p:spPr bwMode="auto">
                  <a:xfrm>
                    <a:off x="1229955" y="3579757"/>
                    <a:ext cx="0" cy="2067763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  <p:sp>
            <p:nvSpPr>
              <p:cNvPr id="6" name="Obdélník 5"/>
              <p:cNvSpPr/>
              <p:nvPr/>
            </p:nvSpPr>
            <p:spPr bwMode="auto">
              <a:xfrm>
                <a:off x="821075" y="3427358"/>
                <a:ext cx="2067764" cy="2067763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cs-CZ" sz="2400" b="1" i="0" u="none" strike="noStrike" cap="none" normalizeH="0" baseline="0" smtClean="0">
                  <a:ln>
                    <a:noFill/>
                  </a:ln>
                  <a:solidFill>
                    <a:srgbClr val="B9000C"/>
                  </a:solidFill>
                  <a:effectLst/>
                  <a:latin typeface="Tahoma" panose="020B0604030504040204" pitchFamily="34" charset="0"/>
                </a:endParaRPr>
              </a:p>
            </p:txBody>
          </p:sp>
        </p:grpSp>
        <p:sp>
          <p:nvSpPr>
            <p:cNvPr id="12" name="TextovéPole 11"/>
            <p:cNvSpPr txBox="1"/>
            <p:nvPr/>
          </p:nvSpPr>
          <p:spPr>
            <a:xfrm>
              <a:off x="821075" y="5533404"/>
              <a:ext cx="27217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800" b="0" dirty="0" smtClean="0">
                  <a:solidFill>
                    <a:srgbClr val="1B85B9"/>
                  </a:solidFill>
                </a:rPr>
                <a:t>Input (corrupted) image</a:t>
              </a:r>
              <a:endParaRPr lang="cs-CZ" sz="1800" b="0" dirty="0">
                <a:solidFill>
                  <a:srgbClr val="1B85B9"/>
                </a:solidFill>
              </a:endParaRPr>
            </a:p>
          </p:txBody>
        </p:sp>
      </p:grpSp>
      <p:grpSp>
        <p:nvGrpSpPr>
          <p:cNvPr id="22" name="Skupina 21"/>
          <p:cNvGrpSpPr/>
          <p:nvPr/>
        </p:nvGrpSpPr>
        <p:grpSpPr>
          <a:xfrm>
            <a:off x="5422395" y="3427357"/>
            <a:ext cx="2750055" cy="2516963"/>
            <a:chOff x="5422395" y="3427357"/>
            <a:chExt cx="2750055" cy="2516963"/>
          </a:xfrm>
        </p:grpSpPr>
        <p:sp>
          <p:nvSpPr>
            <p:cNvPr id="83" name="TextovéPole 82"/>
            <p:cNvSpPr txBox="1"/>
            <p:nvPr/>
          </p:nvSpPr>
          <p:spPr>
            <a:xfrm>
              <a:off x="5422395" y="5574988"/>
              <a:ext cx="27500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sz="1800" b="0" dirty="0" smtClean="0">
                  <a:solidFill>
                    <a:srgbClr val="1B85B9"/>
                  </a:solidFill>
                </a:rPr>
                <a:t>Output (filtered) image</a:t>
              </a:r>
              <a:endParaRPr lang="cs-CZ" sz="1800" b="0" dirty="0">
                <a:solidFill>
                  <a:srgbClr val="1B85B9"/>
                </a:solidFill>
              </a:endParaRPr>
            </a:p>
          </p:txBody>
        </p:sp>
        <p:grpSp>
          <p:nvGrpSpPr>
            <p:cNvPr id="15" name="Skupina 14"/>
            <p:cNvGrpSpPr/>
            <p:nvPr/>
          </p:nvGrpSpPr>
          <p:grpSpPr>
            <a:xfrm>
              <a:off x="5608545" y="3427357"/>
              <a:ext cx="2067764" cy="2067763"/>
              <a:chOff x="5608545" y="3427357"/>
              <a:chExt cx="2067764" cy="2067763"/>
            </a:xfrm>
          </p:grpSpPr>
          <p:sp>
            <p:nvSpPr>
              <p:cNvPr id="29" name="Obdélník 28"/>
              <p:cNvSpPr/>
              <p:nvPr/>
            </p:nvSpPr>
            <p:spPr bwMode="auto">
              <a:xfrm>
                <a:off x="5615861" y="3427357"/>
                <a:ext cx="2060448" cy="2067763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cs-CZ" sz="2400" b="1" i="0" u="none" strike="noStrike" cap="none" normalizeH="0" baseline="0" smtClean="0">
                  <a:ln>
                    <a:noFill/>
                  </a:ln>
                  <a:solidFill>
                    <a:srgbClr val="B9000C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grpSp>
            <p:nvGrpSpPr>
              <p:cNvPr id="52" name="Skupina 51"/>
              <p:cNvGrpSpPr/>
              <p:nvPr/>
            </p:nvGrpSpPr>
            <p:grpSpPr>
              <a:xfrm>
                <a:off x="5608545" y="3427357"/>
                <a:ext cx="2067763" cy="2067763"/>
                <a:chOff x="821075" y="3427357"/>
                <a:chExt cx="2067763" cy="2067763"/>
              </a:xfrm>
            </p:grpSpPr>
            <p:cxnSp>
              <p:nvCxnSpPr>
                <p:cNvPr id="53" name="Přímá spojnice 52"/>
                <p:cNvCxnSpPr/>
                <p:nvPr/>
              </p:nvCxnSpPr>
              <p:spPr bwMode="auto">
                <a:xfrm>
                  <a:off x="1342132" y="3427357"/>
                  <a:ext cx="0" cy="2067763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54" name="Přímá spojnice 53"/>
                <p:cNvCxnSpPr/>
                <p:nvPr/>
              </p:nvCxnSpPr>
              <p:spPr bwMode="auto">
                <a:xfrm>
                  <a:off x="1612290" y="3427357"/>
                  <a:ext cx="0" cy="2067763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55" name="Přímá spojnice 54"/>
                <p:cNvCxnSpPr/>
                <p:nvPr/>
              </p:nvCxnSpPr>
              <p:spPr bwMode="auto">
                <a:xfrm>
                  <a:off x="1882765" y="3427357"/>
                  <a:ext cx="0" cy="2067763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56" name="Přímá spojnice 55"/>
                <p:cNvCxnSpPr/>
                <p:nvPr/>
              </p:nvCxnSpPr>
              <p:spPr bwMode="auto">
                <a:xfrm>
                  <a:off x="2152923" y="3427357"/>
                  <a:ext cx="0" cy="2067763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57" name="Přímá spojnice 56"/>
                <p:cNvCxnSpPr/>
                <p:nvPr/>
              </p:nvCxnSpPr>
              <p:spPr bwMode="auto">
                <a:xfrm>
                  <a:off x="2431157" y="3427357"/>
                  <a:ext cx="0" cy="2067763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58" name="Přímá spojnice 57"/>
                <p:cNvCxnSpPr/>
                <p:nvPr/>
              </p:nvCxnSpPr>
              <p:spPr bwMode="auto">
                <a:xfrm>
                  <a:off x="2701315" y="3427357"/>
                  <a:ext cx="0" cy="2067763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59" name="Přímá spojnice 58"/>
                <p:cNvCxnSpPr/>
                <p:nvPr/>
              </p:nvCxnSpPr>
              <p:spPr bwMode="auto">
                <a:xfrm>
                  <a:off x="1077555" y="3427357"/>
                  <a:ext cx="0" cy="2067763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grpSp>
              <p:nvGrpSpPr>
                <p:cNvPr id="60" name="Skupina 59"/>
                <p:cNvGrpSpPr/>
                <p:nvPr/>
              </p:nvGrpSpPr>
              <p:grpSpPr>
                <a:xfrm rot="16200000">
                  <a:off x="1043077" y="3457499"/>
                  <a:ext cx="1623760" cy="2067763"/>
                  <a:chOff x="1229955" y="3579757"/>
                  <a:chExt cx="1623760" cy="2067763"/>
                </a:xfrm>
              </p:grpSpPr>
              <p:cxnSp>
                <p:nvCxnSpPr>
                  <p:cNvPr id="61" name="Přímá spojnice 60"/>
                  <p:cNvCxnSpPr/>
                  <p:nvPr/>
                </p:nvCxnSpPr>
                <p:spPr bwMode="auto">
                  <a:xfrm>
                    <a:off x="1494532" y="3579757"/>
                    <a:ext cx="0" cy="2067763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62" name="Přímá spojnice 61"/>
                  <p:cNvCxnSpPr/>
                  <p:nvPr/>
                </p:nvCxnSpPr>
                <p:spPr bwMode="auto">
                  <a:xfrm>
                    <a:off x="1764690" y="3579757"/>
                    <a:ext cx="0" cy="2067763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63" name="Přímá spojnice 62"/>
                  <p:cNvCxnSpPr/>
                  <p:nvPr/>
                </p:nvCxnSpPr>
                <p:spPr bwMode="auto">
                  <a:xfrm>
                    <a:off x="2035165" y="3579757"/>
                    <a:ext cx="0" cy="2067763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64" name="Přímá spojnice 63"/>
                  <p:cNvCxnSpPr/>
                  <p:nvPr/>
                </p:nvCxnSpPr>
                <p:spPr bwMode="auto">
                  <a:xfrm>
                    <a:off x="2305323" y="3579757"/>
                    <a:ext cx="0" cy="2067763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65" name="Přímá spojnice 64"/>
                  <p:cNvCxnSpPr/>
                  <p:nvPr/>
                </p:nvCxnSpPr>
                <p:spPr bwMode="auto">
                  <a:xfrm>
                    <a:off x="2583557" y="3579757"/>
                    <a:ext cx="0" cy="2067763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66" name="Přímá spojnice 65"/>
                  <p:cNvCxnSpPr/>
                  <p:nvPr/>
                </p:nvCxnSpPr>
                <p:spPr bwMode="auto">
                  <a:xfrm>
                    <a:off x="2853715" y="3579757"/>
                    <a:ext cx="0" cy="2067763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67" name="Přímá spojnice 66"/>
                  <p:cNvCxnSpPr/>
                  <p:nvPr/>
                </p:nvCxnSpPr>
                <p:spPr bwMode="auto">
                  <a:xfrm>
                    <a:off x="1229955" y="3579757"/>
                    <a:ext cx="0" cy="2067763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</p:grpSp>
      </p:grpSp>
      <p:grpSp>
        <p:nvGrpSpPr>
          <p:cNvPr id="16" name="Skupina 15"/>
          <p:cNvGrpSpPr/>
          <p:nvPr/>
        </p:nvGrpSpPr>
        <p:grpSpPr>
          <a:xfrm>
            <a:off x="1069227" y="3427358"/>
            <a:ext cx="5067692" cy="1332762"/>
            <a:chOff x="1069227" y="3427358"/>
            <a:chExt cx="5067692" cy="1332762"/>
          </a:xfrm>
        </p:grpSpPr>
        <p:grpSp>
          <p:nvGrpSpPr>
            <p:cNvPr id="41" name="Skupina 40"/>
            <p:cNvGrpSpPr/>
            <p:nvPr/>
          </p:nvGrpSpPr>
          <p:grpSpPr>
            <a:xfrm>
              <a:off x="1069227" y="3681947"/>
              <a:ext cx="810950" cy="811110"/>
              <a:chOff x="1212020" y="4149358"/>
              <a:chExt cx="810950" cy="811110"/>
            </a:xfrm>
          </p:grpSpPr>
          <p:sp>
            <p:nvSpPr>
              <p:cNvPr id="11" name="Obdélník 10"/>
              <p:cNvSpPr/>
              <p:nvPr/>
            </p:nvSpPr>
            <p:spPr bwMode="auto">
              <a:xfrm>
                <a:off x="1482495" y="4419228"/>
                <a:ext cx="270000" cy="270000"/>
              </a:xfrm>
              <a:prstGeom prst="rect">
                <a:avLst/>
              </a:prstGeom>
              <a:solidFill>
                <a:srgbClr val="0070C0"/>
              </a:solidFill>
              <a:ln w="12700">
                <a:solidFill>
                  <a:srgbClr val="1B85B9"/>
                </a:solidFill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cs-CZ" sz="2400" b="1" i="0" u="none" strike="noStrike" cap="none" normalizeH="0" baseline="0" smtClean="0">
                  <a:ln>
                    <a:noFill/>
                  </a:ln>
                  <a:solidFill>
                    <a:srgbClr val="B9000C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7" name="Obdélník 6"/>
              <p:cNvSpPr>
                <a:spLocks noChangeAspect="1"/>
              </p:cNvSpPr>
              <p:nvPr/>
            </p:nvSpPr>
            <p:spPr bwMode="auto">
              <a:xfrm>
                <a:off x="1212021" y="4149358"/>
                <a:ext cx="810949" cy="809740"/>
              </a:xfrm>
              <a:prstGeom prst="rect">
                <a:avLst/>
              </a:prstGeom>
              <a:noFill/>
              <a:ln w="12700">
                <a:solidFill>
                  <a:srgbClr val="1B85B9"/>
                </a:solidFill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cs-CZ" sz="2400" b="1" i="0" u="none" strike="noStrike" cap="none" normalizeH="0" baseline="0" smtClean="0">
                  <a:ln>
                    <a:noFill/>
                  </a:ln>
                  <a:solidFill>
                    <a:srgbClr val="B9000C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8" name="Obdélník 7"/>
              <p:cNvSpPr/>
              <p:nvPr/>
            </p:nvSpPr>
            <p:spPr bwMode="auto">
              <a:xfrm>
                <a:off x="1482337" y="4149519"/>
                <a:ext cx="270316" cy="810949"/>
              </a:xfrm>
              <a:prstGeom prst="rect">
                <a:avLst/>
              </a:prstGeom>
              <a:noFill/>
              <a:ln w="12700" cap="flat" cmpd="sng" algn="ctr">
                <a:solidFill>
                  <a:srgbClr val="1B85B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cs-CZ" sz="2400" b="1" i="0" u="none" strike="noStrike" cap="none" normalizeH="0" baseline="0" smtClean="0">
                  <a:ln>
                    <a:noFill/>
                  </a:ln>
                  <a:solidFill>
                    <a:srgbClr val="B9000C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10" name="Obdélník 9"/>
              <p:cNvSpPr/>
              <p:nvPr/>
            </p:nvSpPr>
            <p:spPr bwMode="auto">
              <a:xfrm rot="16200000">
                <a:off x="1482337" y="4148753"/>
                <a:ext cx="270316" cy="810949"/>
              </a:xfrm>
              <a:prstGeom prst="rect">
                <a:avLst/>
              </a:prstGeom>
              <a:noFill/>
              <a:ln w="12700" cap="flat" cmpd="sng" algn="ctr">
                <a:solidFill>
                  <a:srgbClr val="1B85B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cs-CZ" sz="2400" b="1" i="0" u="none" strike="noStrike" cap="none" normalizeH="0" baseline="0" smtClean="0">
                  <a:ln>
                    <a:noFill/>
                  </a:ln>
                  <a:solidFill>
                    <a:srgbClr val="B9000C"/>
                  </a:solidFill>
                  <a:effectLst/>
                  <a:latin typeface="Tahoma" panose="020B0604030504040204" pitchFamily="34" charset="0"/>
                </a:endParaRPr>
              </a:p>
            </p:txBody>
          </p:sp>
        </p:grpSp>
        <p:sp>
          <p:nvSpPr>
            <p:cNvPr id="13" name="Obdélník 12"/>
            <p:cNvSpPr/>
            <p:nvPr/>
          </p:nvSpPr>
          <p:spPr bwMode="auto">
            <a:xfrm>
              <a:off x="3830951" y="3427358"/>
              <a:ext cx="871507" cy="133276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cs-CZ" sz="2400" b="1" i="0" u="none" strike="noStrike" cap="none" normalizeH="0" baseline="0" smtClean="0">
                <a:ln>
                  <a:noFill/>
                </a:ln>
                <a:solidFill>
                  <a:srgbClr val="B9000C"/>
                </a:solidFill>
                <a:effectLst/>
                <a:latin typeface="Tahoma" panose="020B0604030504040204" pitchFamily="34" charset="0"/>
              </a:endParaRPr>
            </a:p>
          </p:txBody>
        </p:sp>
        <p:cxnSp>
          <p:nvCxnSpPr>
            <p:cNvPr id="17" name="Pravoúhlá spojnice 16"/>
            <p:cNvCxnSpPr/>
            <p:nvPr/>
          </p:nvCxnSpPr>
          <p:spPr bwMode="auto">
            <a:xfrm flipV="1">
              <a:off x="1198478" y="3515053"/>
              <a:ext cx="2632473" cy="312567"/>
            </a:xfrm>
            <a:prstGeom prst="bentConnector3">
              <a:avLst>
                <a:gd name="adj1" fmla="val 158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" name="Pravoúhlá spojnice 22"/>
            <p:cNvCxnSpPr/>
            <p:nvPr/>
          </p:nvCxnSpPr>
          <p:spPr bwMode="auto">
            <a:xfrm flipV="1">
              <a:off x="1198478" y="3925186"/>
              <a:ext cx="2632472" cy="168384"/>
            </a:xfrm>
            <a:prstGeom prst="bentConnector3">
              <a:avLst>
                <a:gd name="adj1" fmla="val -23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8" name="Pravoúhlá spojnice 27"/>
            <p:cNvCxnSpPr/>
            <p:nvPr/>
          </p:nvCxnSpPr>
          <p:spPr bwMode="auto">
            <a:xfrm>
              <a:off x="1198478" y="4357867"/>
              <a:ext cx="2632472" cy="317963"/>
            </a:xfrm>
            <a:prstGeom prst="bentConnector3">
              <a:avLst>
                <a:gd name="adj1" fmla="val -203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0" name="Pravoúhlá spojnice 29"/>
            <p:cNvCxnSpPr/>
            <p:nvPr/>
          </p:nvCxnSpPr>
          <p:spPr bwMode="auto">
            <a:xfrm>
              <a:off x="1477290" y="4354192"/>
              <a:ext cx="2353660" cy="172183"/>
            </a:xfrm>
            <a:prstGeom prst="bentConnector3">
              <a:avLst>
                <a:gd name="adj1" fmla="val 21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" name="Pravoúhlá spojnice 31"/>
            <p:cNvCxnSpPr/>
            <p:nvPr/>
          </p:nvCxnSpPr>
          <p:spPr bwMode="auto">
            <a:xfrm>
              <a:off x="1747290" y="4354192"/>
              <a:ext cx="2090977" cy="12700"/>
            </a:xfrm>
            <a:prstGeom prst="bentConnector3">
              <a:avLst>
                <a:gd name="adj1" fmla="val 689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" name="Pravoúhlá spojnice 33"/>
            <p:cNvCxnSpPr/>
            <p:nvPr/>
          </p:nvCxnSpPr>
          <p:spPr bwMode="auto">
            <a:xfrm>
              <a:off x="1477290" y="4094493"/>
              <a:ext cx="2353660" cy="137509"/>
            </a:xfrm>
            <a:prstGeom prst="bentConnector3">
              <a:avLst>
                <a:gd name="adj1" fmla="val 122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" name="Pravoúhlá spojnice 35"/>
            <p:cNvCxnSpPr/>
            <p:nvPr/>
          </p:nvCxnSpPr>
          <p:spPr bwMode="auto">
            <a:xfrm flipV="1">
              <a:off x="1477290" y="3647258"/>
              <a:ext cx="2353660" cy="180364"/>
            </a:xfrm>
            <a:prstGeom prst="bentConnector3">
              <a:avLst>
                <a:gd name="adj1" fmla="val 122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" name="Pravoúhlá spojnice 37"/>
            <p:cNvCxnSpPr/>
            <p:nvPr/>
          </p:nvCxnSpPr>
          <p:spPr bwMode="auto">
            <a:xfrm flipV="1">
              <a:off x="1747290" y="3788688"/>
              <a:ext cx="2083660" cy="38932"/>
            </a:xfrm>
            <a:prstGeom prst="bentConnector3">
              <a:avLst>
                <a:gd name="adj1" fmla="val -56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0" name="Pravoúhlá spojnice 39"/>
            <p:cNvCxnSpPr/>
            <p:nvPr/>
          </p:nvCxnSpPr>
          <p:spPr bwMode="auto">
            <a:xfrm>
              <a:off x="1756102" y="4090776"/>
              <a:ext cx="2082165" cy="3717"/>
            </a:xfrm>
            <a:prstGeom prst="bentConnector3">
              <a:avLst>
                <a:gd name="adj1" fmla="val 252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42" name="TextovéPole 1041"/>
            <p:cNvSpPr txBox="1"/>
            <p:nvPr/>
          </p:nvSpPr>
          <p:spPr>
            <a:xfrm>
              <a:off x="3812689" y="3868379"/>
              <a:ext cx="931665" cy="7017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800" b="0" dirty="0" smtClean="0">
                  <a:solidFill>
                    <a:srgbClr val="1B85B9"/>
                  </a:solidFill>
                </a:rPr>
                <a:t>median</a:t>
              </a:r>
            </a:p>
            <a:p>
              <a:pPr>
                <a:buNone/>
              </a:pPr>
              <a:endParaRPr lang="cs-CZ" sz="1800" b="0" dirty="0">
                <a:solidFill>
                  <a:srgbClr val="1B85B9"/>
                </a:solidFill>
              </a:endParaRPr>
            </a:p>
          </p:txBody>
        </p:sp>
        <p:sp>
          <p:nvSpPr>
            <p:cNvPr id="14" name="Obdélník 13"/>
            <p:cNvSpPr/>
            <p:nvPr/>
          </p:nvSpPr>
          <p:spPr bwMode="auto">
            <a:xfrm>
              <a:off x="5866919" y="3953373"/>
              <a:ext cx="270000" cy="27000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1B85B9"/>
              </a:solidFill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cs-CZ" sz="2400" b="1" i="0" u="none" strike="noStrike" cap="none" normalizeH="0" baseline="0" smtClean="0">
                <a:ln>
                  <a:noFill/>
                </a:ln>
                <a:solidFill>
                  <a:srgbClr val="B9000C"/>
                </a:solidFill>
                <a:effectLst/>
                <a:latin typeface="Tahoma" panose="020B0604030504040204" pitchFamily="34" charset="0"/>
              </a:endParaRPr>
            </a:p>
          </p:txBody>
        </p:sp>
        <p:cxnSp>
          <p:nvCxnSpPr>
            <p:cNvPr id="1041" name="Přímá spojnice se šipkou 1040"/>
            <p:cNvCxnSpPr>
              <a:stCxn id="13" idx="3"/>
            </p:cNvCxnSpPr>
            <p:nvPr/>
          </p:nvCxnSpPr>
          <p:spPr bwMode="auto">
            <a:xfrm flipV="1">
              <a:off x="4702458" y="4090776"/>
              <a:ext cx="1162567" cy="2963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707966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Median </a:t>
            </a:r>
            <a:r>
              <a:rPr lang="en-US" dirty="0" smtClean="0"/>
              <a:t>in image processing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cs-CZ" smtClean="0"/>
              <a:t>Evolutionary Approximation of Software for Embedded Systems: Median function</a:t>
            </a:r>
            <a:endParaRPr lang="en-US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7C8EF0-02FD-40B5-BB0A-5D3ED24F57E9}" type="slidenum">
              <a:rPr lang="en-US" altLang="cs-CZ" smtClean="0"/>
              <a:pPr/>
              <a:t>5</a:t>
            </a:fld>
            <a:endParaRPr lang="en-US" altLang="cs-CZ"/>
          </a:p>
        </p:txBody>
      </p:sp>
      <p:grpSp>
        <p:nvGrpSpPr>
          <p:cNvPr id="39" name="Skupina 38"/>
          <p:cNvGrpSpPr/>
          <p:nvPr/>
        </p:nvGrpSpPr>
        <p:grpSpPr>
          <a:xfrm>
            <a:off x="5175132" y="599382"/>
            <a:ext cx="3551211" cy="4222816"/>
            <a:chOff x="5175132" y="599382"/>
            <a:chExt cx="3551211" cy="4222816"/>
          </a:xfrm>
        </p:grpSpPr>
        <p:pic>
          <p:nvPicPr>
            <p:cNvPr id="10" name="Obrázek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5132" y="1270987"/>
              <a:ext cx="3551211" cy="3551211"/>
            </a:xfrm>
            <a:prstGeom prst="rect">
              <a:avLst/>
            </a:prstGeom>
            <a:ln w="38100">
              <a:solidFill>
                <a:schemeClr val="bg1"/>
              </a:solidFill>
            </a:ln>
          </p:spPr>
        </p:pic>
        <p:sp>
          <p:nvSpPr>
            <p:cNvPr id="9" name="TextovéPole 8"/>
            <p:cNvSpPr txBox="1"/>
            <p:nvPr/>
          </p:nvSpPr>
          <p:spPr>
            <a:xfrm>
              <a:off x="5922633" y="599382"/>
              <a:ext cx="243919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buNone/>
              </a:pPr>
              <a:r>
                <a:rPr lang="en-US" sz="1800" b="0" dirty="0" smtClean="0">
                  <a:solidFill>
                    <a:schemeClr val="tx1"/>
                  </a:solidFill>
                </a:rPr>
                <a:t>filtered image</a:t>
              </a:r>
              <a:br>
                <a:rPr lang="en-US" sz="1800" b="0" dirty="0" smtClean="0">
                  <a:solidFill>
                    <a:schemeClr val="tx1"/>
                  </a:solidFill>
                </a:rPr>
              </a:br>
              <a:r>
                <a:rPr lang="en-US" sz="1800" b="0" dirty="0" smtClean="0">
                  <a:solidFill>
                    <a:schemeClr val="tx1"/>
                  </a:solidFill>
                </a:rPr>
                <a:t>(9-input median filter)</a:t>
              </a:r>
              <a:endParaRPr lang="cs-CZ" sz="1800" b="0" dirty="0" smtClean="0">
                <a:solidFill>
                  <a:schemeClr val="tx1"/>
                </a:solidFill>
              </a:endParaRPr>
            </a:p>
          </p:txBody>
        </p:sp>
      </p:grpSp>
      <p:grpSp>
        <p:nvGrpSpPr>
          <p:cNvPr id="38" name="Skupina 37"/>
          <p:cNvGrpSpPr/>
          <p:nvPr/>
        </p:nvGrpSpPr>
        <p:grpSpPr>
          <a:xfrm>
            <a:off x="303344" y="599574"/>
            <a:ext cx="3516852" cy="4222624"/>
            <a:chOff x="303344" y="599574"/>
            <a:chExt cx="3516852" cy="4222624"/>
          </a:xfrm>
        </p:grpSpPr>
        <p:pic>
          <p:nvPicPr>
            <p:cNvPr id="7" name="Obrázek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344" y="1305346"/>
              <a:ext cx="3516852" cy="3516852"/>
            </a:xfrm>
            <a:prstGeom prst="rect">
              <a:avLst/>
            </a:prstGeom>
            <a:ln w="38100">
              <a:solidFill>
                <a:schemeClr val="bg1"/>
              </a:solidFill>
            </a:ln>
          </p:spPr>
        </p:pic>
        <p:sp>
          <p:nvSpPr>
            <p:cNvPr id="6" name="TextovéPole 5"/>
            <p:cNvSpPr txBox="1"/>
            <p:nvPr/>
          </p:nvSpPr>
          <p:spPr>
            <a:xfrm>
              <a:off x="578313" y="599574"/>
              <a:ext cx="3007939" cy="9787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buNone/>
              </a:pPr>
              <a:r>
                <a:rPr lang="en-US" sz="1800" b="0" dirty="0" smtClean="0">
                  <a:solidFill>
                    <a:schemeClr val="tx1"/>
                  </a:solidFill>
                </a:rPr>
                <a:t>corrupted image </a:t>
              </a:r>
              <a:br>
                <a:rPr lang="en-US" sz="1800" b="0" dirty="0" smtClean="0">
                  <a:solidFill>
                    <a:schemeClr val="tx1"/>
                  </a:solidFill>
                </a:rPr>
              </a:br>
              <a:r>
                <a:rPr lang="en-US" sz="1800" b="0" dirty="0" smtClean="0">
                  <a:solidFill>
                    <a:schemeClr val="tx1"/>
                  </a:solidFill>
                </a:rPr>
                <a:t>(10% pixels, impulse noise)</a:t>
              </a:r>
              <a:endParaRPr lang="en-US" sz="1800" b="0" dirty="0">
                <a:solidFill>
                  <a:schemeClr val="tx1"/>
                </a:solidFill>
              </a:endParaRPr>
            </a:p>
            <a:p>
              <a:pPr algn="ctr">
                <a:buNone/>
              </a:pPr>
              <a:endParaRPr lang="cs-CZ" sz="1800" b="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9" name="Skupina 28"/>
          <p:cNvGrpSpPr/>
          <p:nvPr/>
        </p:nvGrpSpPr>
        <p:grpSpPr>
          <a:xfrm>
            <a:off x="1866687" y="1440085"/>
            <a:ext cx="4055946" cy="1869927"/>
            <a:chOff x="1866687" y="1464686"/>
            <a:chExt cx="4055946" cy="1869927"/>
          </a:xfrm>
        </p:grpSpPr>
        <p:pic>
          <p:nvPicPr>
            <p:cNvPr id="8" name="Obrázek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8115" y="1464686"/>
              <a:ext cx="2964518" cy="1482259"/>
            </a:xfrm>
            <a:prstGeom prst="rect">
              <a:avLst/>
            </a:prstGeom>
            <a:ln w="38100">
              <a:solidFill>
                <a:schemeClr val="bg1"/>
              </a:solidFill>
            </a:ln>
          </p:spPr>
        </p:pic>
        <p:grpSp>
          <p:nvGrpSpPr>
            <p:cNvPr id="28" name="Skupina 27"/>
            <p:cNvGrpSpPr/>
            <p:nvPr/>
          </p:nvGrpSpPr>
          <p:grpSpPr>
            <a:xfrm>
              <a:off x="1866687" y="1488057"/>
              <a:ext cx="1121192" cy="1846556"/>
              <a:chOff x="1866687" y="1488057"/>
              <a:chExt cx="1121192" cy="1846556"/>
            </a:xfrm>
          </p:grpSpPr>
          <p:cxnSp>
            <p:nvCxnSpPr>
              <p:cNvPr id="18" name="Přímá spojnice 17"/>
              <p:cNvCxnSpPr>
                <a:endCxn id="22" idx="1"/>
              </p:cNvCxnSpPr>
              <p:nvPr/>
            </p:nvCxnSpPr>
            <p:spPr bwMode="auto">
              <a:xfrm flipH="1">
                <a:off x="1940604" y="1488057"/>
                <a:ext cx="1017511" cy="1456777"/>
              </a:xfrm>
              <a:prstGeom prst="line">
                <a:avLst/>
              </a:prstGeom>
              <a:noFill/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9" name="Přímá spojnice 18"/>
              <p:cNvCxnSpPr>
                <a:endCxn id="22" idx="5"/>
              </p:cNvCxnSpPr>
              <p:nvPr/>
            </p:nvCxnSpPr>
            <p:spPr bwMode="auto">
              <a:xfrm flipH="1">
                <a:off x="2297505" y="2928122"/>
                <a:ext cx="690374" cy="339616"/>
              </a:xfrm>
              <a:prstGeom prst="line">
                <a:avLst/>
              </a:prstGeom>
              <a:noFill/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22" name="Ovál 21"/>
              <p:cNvSpPr/>
              <p:nvPr/>
            </p:nvSpPr>
            <p:spPr bwMode="auto">
              <a:xfrm>
                <a:off x="1866687" y="2877959"/>
                <a:ext cx="504735" cy="456654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cs-CZ" sz="2400" b="1" i="0" u="none" strike="noStrike" cap="none" normalizeH="0" baseline="0" smtClean="0">
                  <a:ln>
                    <a:noFill/>
                  </a:ln>
                  <a:solidFill>
                    <a:srgbClr val="B9000C"/>
                  </a:solidFill>
                  <a:effectLst/>
                  <a:latin typeface="Tahoma" panose="020B0604030504040204" pitchFamily="34" charset="0"/>
                </a:endParaRPr>
              </a:p>
            </p:txBody>
          </p:sp>
        </p:grpSp>
      </p:grpSp>
      <p:grpSp>
        <p:nvGrpSpPr>
          <p:cNvPr id="36" name="Skupina 35"/>
          <p:cNvGrpSpPr/>
          <p:nvPr/>
        </p:nvGrpSpPr>
        <p:grpSpPr>
          <a:xfrm>
            <a:off x="2958115" y="2832595"/>
            <a:ext cx="4310512" cy="1755950"/>
            <a:chOff x="2958115" y="2832595"/>
            <a:chExt cx="4310512" cy="1755950"/>
          </a:xfrm>
        </p:grpSpPr>
        <p:pic>
          <p:nvPicPr>
            <p:cNvPr id="11" name="Obrázek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8115" y="3106286"/>
              <a:ext cx="2964518" cy="1482259"/>
            </a:xfrm>
            <a:prstGeom prst="rect">
              <a:avLst/>
            </a:prstGeom>
            <a:ln w="38100">
              <a:solidFill>
                <a:schemeClr val="bg1"/>
              </a:solidFill>
            </a:ln>
          </p:spPr>
        </p:pic>
        <p:grpSp>
          <p:nvGrpSpPr>
            <p:cNvPr id="35" name="Skupina 34"/>
            <p:cNvGrpSpPr/>
            <p:nvPr/>
          </p:nvGrpSpPr>
          <p:grpSpPr>
            <a:xfrm>
              <a:off x="5922633" y="2832595"/>
              <a:ext cx="1345994" cy="1755950"/>
              <a:chOff x="5922633" y="2832595"/>
              <a:chExt cx="1345994" cy="1755950"/>
            </a:xfrm>
          </p:grpSpPr>
          <p:cxnSp>
            <p:nvCxnSpPr>
              <p:cNvPr id="30" name="Přímá spojnice 29"/>
              <p:cNvCxnSpPr>
                <a:endCxn id="32" idx="1"/>
              </p:cNvCxnSpPr>
              <p:nvPr/>
            </p:nvCxnSpPr>
            <p:spPr bwMode="auto">
              <a:xfrm flipV="1">
                <a:off x="5922633" y="2899470"/>
                <a:ext cx="915176" cy="206816"/>
              </a:xfrm>
              <a:prstGeom prst="line">
                <a:avLst/>
              </a:prstGeom>
              <a:noFill/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1" name="Přímá spojnice 30"/>
              <p:cNvCxnSpPr>
                <a:endCxn id="32" idx="5"/>
              </p:cNvCxnSpPr>
              <p:nvPr/>
            </p:nvCxnSpPr>
            <p:spPr bwMode="auto">
              <a:xfrm flipV="1">
                <a:off x="5922633" y="3222374"/>
                <a:ext cx="1272077" cy="1366171"/>
              </a:xfrm>
              <a:prstGeom prst="line">
                <a:avLst/>
              </a:prstGeom>
              <a:noFill/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32" name="Ovál 31"/>
              <p:cNvSpPr/>
              <p:nvPr/>
            </p:nvSpPr>
            <p:spPr bwMode="auto">
              <a:xfrm>
                <a:off x="6763892" y="2832595"/>
                <a:ext cx="504735" cy="456654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cs-CZ" sz="2400" b="1" i="0" u="none" strike="noStrike" cap="none" normalizeH="0" baseline="0" smtClean="0">
                  <a:ln>
                    <a:noFill/>
                  </a:ln>
                  <a:solidFill>
                    <a:srgbClr val="B9000C"/>
                  </a:solidFill>
                  <a:effectLst/>
                  <a:latin typeface="Tahoma" panose="020B0604030504040204" pitchFamily="34" charset="0"/>
                </a:endParaRPr>
              </a:p>
            </p:txBody>
          </p:sp>
        </p:grpSp>
      </p:grpSp>
      <p:grpSp>
        <p:nvGrpSpPr>
          <p:cNvPr id="40" name="Skupina 39"/>
          <p:cNvGrpSpPr/>
          <p:nvPr/>
        </p:nvGrpSpPr>
        <p:grpSpPr>
          <a:xfrm>
            <a:off x="2958115" y="4747885"/>
            <a:ext cx="3015318" cy="1521641"/>
            <a:chOff x="2958115" y="4747885"/>
            <a:chExt cx="3015318" cy="1521641"/>
          </a:xfrm>
        </p:grpSpPr>
        <p:pic>
          <p:nvPicPr>
            <p:cNvPr id="14" name="Obrázek 1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8115" y="4747885"/>
              <a:ext cx="2964518" cy="1482259"/>
            </a:xfrm>
            <a:prstGeom prst="rect">
              <a:avLst/>
            </a:prstGeom>
            <a:ln w="38100">
              <a:solidFill>
                <a:srgbClr val="92D050"/>
              </a:solidFill>
            </a:ln>
          </p:spPr>
        </p:pic>
        <p:sp>
          <p:nvSpPr>
            <p:cNvPr id="37" name="TextovéPole 36"/>
            <p:cNvSpPr txBox="1"/>
            <p:nvPr/>
          </p:nvSpPr>
          <p:spPr>
            <a:xfrm>
              <a:off x="5043370" y="5900194"/>
              <a:ext cx="9300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buNone/>
              </a:pPr>
              <a:r>
                <a:rPr lang="en-US" sz="1800" b="0" dirty="0" smtClean="0">
                  <a:solidFill>
                    <a:schemeClr val="bg1"/>
                  </a:solidFill>
                </a:rPr>
                <a:t>original</a:t>
              </a:r>
              <a:endParaRPr lang="cs-CZ" sz="1800" b="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10227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of median filter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determine the median, we can employ: </a:t>
            </a:r>
          </a:p>
          <a:p>
            <a:pPr lvl="1"/>
            <a:r>
              <a:rPr lang="en-US" dirty="0" smtClean="0"/>
              <a:t>a sorting algorithm</a:t>
            </a:r>
          </a:p>
          <a:p>
            <a:pPr lvl="1"/>
            <a:r>
              <a:rPr lang="en-US" dirty="0" smtClean="0"/>
              <a:t>a selection algorithm</a:t>
            </a:r>
          </a:p>
          <a:p>
            <a:pPr lvl="1"/>
            <a:r>
              <a:rPr lang="en-US" dirty="0" smtClean="0"/>
              <a:t>a median network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>
                <a:solidFill>
                  <a:srgbClr val="1B85B9"/>
                </a:solidFill>
              </a:rPr>
              <a:t>Median network</a:t>
            </a:r>
            <a:endParaRPr lang="en-US" dirty="0" smtClean="0"/>
          </a:p>
          <a:p>
            <a:pPr lvl="1"/>
            <a:r>
              <a:rPr lang="en-US" dirty="0" smtClean="0"/>
              <a:t>a structure consisting of </a:t>
            </a:r>
            <a:r>
              <a:rPr lang="en-US" dirty="0" smtClean="0">
                <a:solidFill>
                  <a:srgbClr val="1B85B9"/>
                </a:solidFill>
              </a:rPr>
              <a:t>compare &amp; swap</a:t>
            </a:r>
            <a:r>
              <a:rPr lang="en-US" dirty="0" smtClean="0"/>
              <a:t> operations</a:t>
            </a:r>
          </a:p>
          <a:p>
            <a:pPr lvl="1"/>
            <a:r>
              <a:rPr lang="en-US" dirty="0" smtClean="0"/>
              <a:t>an optimal network is known for some sizes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cs-CZ" smtClean="0"/>
              <a:t>Evolutionary Approximation of Software for Embedded Systems: Median function</a:t>
            </a:r>
            <a:endParaRPr lang="en-US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7C8EF0-02FD-40B5-BB0A-5D3ED24F57E9}" type="slidenum">
              <a:rPr lang="en-US" altLang="cs-CZ" smtClean="0"/>
              <a:pPr/>
              <a:t>6</a:t>
            </a:fld>
            <a:endParaRPr lang="en-US" altLang="cs-CZ"/>
          </a:p>
        </p:txBody>
      </p:sp>
      <p:sp>
        <p:nvSpPr>
          <p:cNvPr id="8" name="Obdélník 7"/>
          <p:cNvSpPr/>
          <p:nvPr/>
        </p:nvSpPr>
        <p:spPr>
          <a:xfrm>
            <a:off x="895350" y="4050034"/>
            <a:ext cx="7061200" cy="227139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cs-CZ" sz="1200" b="0" dirty="0" err="1">
                <a:solidFill>
                  <a:schemeClr val="tx1"/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pixelvalue</a:t>
            </a:r>
            <a:r>
              <a:rPr lang="cs-CZ" sz="1200" b="0" dirty="0">
                <a:solidFill>
                  <a:schemeClr val="tx1"/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</a:t>
            </a:r>
            <a:r>
              <a:rPr lang="cs-CZ" sz="1200" dirty="0" smtClean="0">
                <a:solidFill>
                  <a:schemeClr val="tx1"/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opt_med9</a:t>
            </a:r>
            <a:r>
              <a:rPr lang="en-US" sz="1200" dirty="0" smtClean="0">
                <a:solidFill>
                  <a:schemeClr val="tx1"/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</a:t>
            </a:r>
            <a:r>
              <a:rPr lang="cs-CZ" sz="1200" b="0" dirty="0" smtClean="0">
                <a:solidFill>
                  <a:schemeClr val="tx1"/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(</a:t>
            </a:r>
            <a:r>
              <a:rPr lang="cs-CZ" sz="1200" b="0" dirty="0" err="1">
                <a:solidFill>
                  <a:schemeClr val="tx1"/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pixelvalue</a:t>
            </a:r>
            <a:r>
              <a:rPr lang="cs-CZ" sz="1200" b="0" dirty="0">
                <a:solidFill>
                  <a:schemeClr val="tx1"/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* p)</a:t>
            </a:r>
          </a:p>
          <a:p>
            <a:pPr>
              <a:buNone/>
            </a:pPr>
            <a:r>
              <a:rPr lang="cs-CZ" sz="1200" b="0" dirty="0">
                <a:solidFill>
                  <a:schemeClr val="tx1"/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{</a:t>
            </a:r>
          </a:p>
          <a:p>
            <a:pPr>
              <a:buNone/>
            </a:pPr>
            <a:r>
              <a:rPr lang="cs-CZ" sz="1200" b="0" dirty="0">
                <a:solidFill>
                  <a:schemeClr val="tx1"/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   </a:t>
            </a:r>
            <a:r>
              <a:rPr lang="cs-CZ" sz="1200" b="0" dirty="0" smtClean="0">
                <a:solidFill>
                  <a:schemeClr val="tx1"/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PIX_SORT(p[1</a:t>
            </a:r>
            <a:r>
              <a:rPr lang="cs-CZ" sz="1200" b="0" dirty="0">
                <a:solidFill>
                  <a:schemeClr val="tx1"/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], p[2]) ; </a:t>
            </a:r>
            <a:r>
              <a:rPr lang="cs-CZ" sz="1200" b="0" dirty="0" smtClean="0">
                <a:solidFill>
                  <a:schemeClr val="tx1"/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PIX_SORT(p[4</a:t>
            </a:r>
            <a:r>
              <a:rPr lang="cs-CZ" sz="1200" b="0" dirty="0">
                <a:solidFill>
                  <a:schemeClr val="tx1"/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], p[5]) ; PIX_SORT(p[7], p[8]) ;</a:t>
            </a:r>
          </a:p>
          <a:p>
            <a:pPr>
              <a:buNone/>
            </a:pPr>
            <a:r>
              <a:rPr lang="cs-CZ" sz="1200" b="0" dirty="0">
                <a:solidFill>
                  <a:schemeClr val="tx1"/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   </a:t>
            </a:r>
            <a:r>
              <a:rPr lang="cs-CZ" sz="1200" b="0" dirty="0" smtClean="0">
                <a:solidFill>
                  <a:schemeClr val="tx1"/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PIX_SORT(p[0</a:t>
            </a:r>
            <a:r>
              <a:rPr lang="cs-CZ" sz="1200" b="0" dirty="0">
                <a:solidFill>
                  <a:schemeClr val="tx1"/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], p[1]) ; </a:t>
            </a:r>
            <a:r>
              <a:rPr lang="cs-CZ" sz="1200" b="0" dirty="0" smtClean="0">
                <a:solidFill>
                  <a:schemeClr val="tx1"/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PIX_SORT(p[3</a:t>
            </a:r>
            <a:r>
              <a:rPr lang="cs-CZ" sz="1200" b="0" dirty="0">
                <a:solidFill>
                  <a:schemeClr val="tx1"/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], p[4]) ; PIX_SORT(p[6], p[7]) ;</a:t>
            </a:r>
          </a:p>
          <a:p>
            <a:pPr>
              <a:buNone/>
            </a:pPr>
            <a:r>
              <a:rPr lang="cs-CZ" sz="1200" b="0" dirty="0">
                <a:solidFill>
                  <a:schemeClr val="tx1"/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</a:t>
            </a:r>
            <a:r>
              <a:rPr lang="cs-CZ" sz="1200" b="0" dirty="0" smtClean="0">
                <a:solidFill>
                  <a:schemeClr val="tx1"/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  PIX_SORT(p[1], </a:t>
            </a:r>
            <a:r>
              <a:rPr lang="cs-CZ" sz="1200" b="0" dirty="0">
                <a:solidFill>
                  <a:schemeClr val="tx1"/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p[2]) ; PIX_SORT(p[4], p[5]) ; PIX_SORT(p[7], p[8]) ;</a:t>
            </a:r>
          </a:p>
          <a:p>
            <a:pPr>
              <a:buNone/>
            </a:pPr>
            <a:r>
              <a:rPr lang="cs-CZ" sz="1200" b="0" dirty="0">
                <a:solidFill>
                  <a:schemeClr val="tx1"/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   </a:t>
            </a:r>
            <a:r>
              <a:rPr lang="cs-CZ" sz="1200" b="0" dirty="0" smtClean="0">
                <a:solidFill>
                  <a:schemeClr val="tx1"/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PIX_SORT(p[0</a:t>
            </a:r>
            <a:r>
              <a:rPr lang="cs-CZ" sz="1200" b="0" dirty="0">
                <a:solidFill>
                  <a:schemeClr val="tx1"/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], p[3]) ; PIX_SORT(p[5], p[8]) ; PIX_SORT(p[4], p[7]) ;</a:t>
            </a:r>
          </a:p>
          <a:p>
            <a:pPr>
              <a:buNone/>
            </a:pPr>
            <a:r>
              <a:rPr lang="cs-CZ" sz="1200" b="0" dirty="0">
                <a:solidFill>
                  <a:schemeClr val="tx1"/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   </a:t>
            </a:r>
            <a:r>
              <a:rPr lang="cs-CZ" sz="1200" b="0" dirty="0" smtClean="0">
                <a:solidFill>
                  <a:schemeClr val="tx1"/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PIX_SORT(p[3</a:t>
            </a:r>
            <a:r>
              <a:rPr lang="cs-CZ" sz="1200" b="0" dirty="0">
                <a:solidFill>
                  <a:schemeClr val="tx1"/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], p[6]) ; PIX_SORT(p[1], p[4]) ; PIX_SORT(p[2], p[5]) ;</a:t>
            </a:r>
          </a:p>
          <a:p>
            <a:pPr>
              <a:buNone/>
            </a:pPr>
            <a:r>
              <a:rPr lang="cs-CZ" sz="1200" b="0" dirty="0">
                <a:solidFill>
                  <a:schemeClr val="tx1"/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   </a:t>
            </a:r>
            <a:r>
              <a:rPr lang="cs-CZ" sz="1200" b="0" dirty="0" smtClean="0">
                <a:solidFill>
                  <a:schemeClr val="tx1"/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PIX_SORT(p[4</a:t>
            </a:r>
            <a:r>
              <a:rPr lang="cs-CZ" sz="1200" b="0" dirty="0">
                <a:solidFill>
                  <a:schemeClr val="tx1"/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], p[7]) ; PIX_SORT(p[4], p[2]) ; PIX_SORT(p[6], p[4]) ;</a:t>
            </a:r>
          </a:p>
          <a:p>
            <a:pPr>
              <a:buNone/>
            </a:pPr>
            <a:r>
              <a:rPr lang="cs-CZ" sz="1200" b="0" dirty="0">
                <a:solidFill>
                  <a:schemeClr val="tx1"/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   </a:t>
            </a:r>
            <a:r>
              <a:rPr lang="cs-CZ" sz="1200" b="0" dirty="0" smtClean="0">
                <a:solidFill>
                  <a:schemeClr val="tx1"/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PIX_SORT(p[4</a:t>
            </a:r>
            <a:r>
              <a:rPr lang="cs-CZ" sz="1200" b="0" dirty="0">
                <a:solidFill>
                  <a:schemeClr val="tx1"/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], p[2]) ; return(p[4]) ;</a:t>
            </a:r>
          </a:p>
          <a:p>
            <a:pPr>
              <a:buNone/>
            </a:pPr>
            <a:r>
              <a:rPr lang="cs-CZ" sz="1200" b="0" dirty="0">
                <a:solidFill>
                  <a:schemeClr val="tx1"/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}</a:t>
            </a:r>
          </a:p>
        </p:txBody>
      </p:sp>
      <p:sp>
        <p:nvSpPr>
          <p:cNvPr id="10" name="Obdélník 9"/>
          <p:cNvSpPr/>
          <p:nvPr/>
        </p:nvSpPr>
        <p:spPr>
          <a:xfrm>
            <a:off x="4391819" y="6056010"/>
            <a:ext cx="355917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None/>
            </a:pPr>
            <a:r>
              <a:rPr lang="en-US" sz="1100" b="0" dirty="0" smtClean="0">
                <a:solidFill>
                  <a:schemeClr val="tx1"/>
                </a:solidFill>
                <a:latin typeface="+mn-lt"/>
              </a:rPr>
              <a:t>Source: http</a:t>
            </a:r>
            <a:r>
              <a:rPr lang="en-US" sz="1100" b="0" dirty="0">
                <a:solidFill>
                  <a:schemeClr val="tx1"/>
                </a:solidFill>
                <a:latin typeface="+mn-lt"/>
              </a:rPr>
              <a:t>://ndevilla.free.fr/median/median.pdf</a:t>
            </a:r>
            <a:endParaRPr lang="cs-CZ" sz="11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6581776" y="3531033"/>
            <a:ext cx="2382837" cy="83099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810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200" b="0" dirty="0">
                <a:solidFill>
                  <a:schemeClr val="tx1"/>
                </a:solidFill>
                <a:latin typeface="Lucida Console" panose="020B0609040504020204" pitchFamily="49" charset="0"/>
              </a:rPr>
              <a:t>#define </a:t>
            </a:r>
            <a:r>
              <a:rPr lang="en-US" sz="1200" dirty="0">
                <a:solidFill>
                  <a:schemeClr val="tx1"/>
                </a:solidFill>
                <a:latin typeface="Lucida Console" panose="020B0609040504020204" pitchFamily="49" charset="0"/>
              </a:rPr>
              <a:t>PIX_SORT</a:t>
            </a:r>
            <a:r>
              <a:rPr lang="en-US" sz="1200" b="0" dirty="0">
                <a:solidFill>
                  <a:schemeClr val="tx1"/>
                </a:solidFill>
                <a:latin typeface="Lucida Console" panose="020B0609040504020204" pitchFamily="49" charset="0"/>
              </a:rPr>
              <a:t>(</a:t>
            </a:r>
            <a:r>
              <a:rPr lang="en-US" sz="1200" b="0" dirty="0" err="1">
                <a:solidFill>
                  <a:schemeClr val="tx1"/>
                </a:solidFill>
                <a:latin typeface="Lucida Console" panose="020B0609040504020204" pitchFamily="49" charset="0"/>
              </a:rPr>
              <a:t>a,b</a:t>
            </a:r>
            <a:r>
              <a:rPr lang="en-US" sz="1200" b="0" dirty="0">
                <a:solidFill>
                  <a:schemeClr val="tx1"/>
                </a:solidFill>
                <a:latin typeface="Lucida Console" panose="020B0609040504020204" pitchFamily="49" charset="0"/>
              </a:rPr>
              <a:t>) </a:t>
            </a:r>
            <a:r>
              <a:rPr lang="en-US" sz="1200" b="0" dirty="0" smtClean="0">
                <a:solidFill>
                  <a:schemeClr val="tx1"/>
                </a:solidFill>
                <a:latin typeface="Lucida Console" panose="020B0609040504020204" pitchFamily="49" charset="0"/>
              </a:rPr>
              <a:t>{ </a:t>
            </a:r>
            <a:br>
              <a:rPr lang="en-US" sz="1200" b="0" dirty="0" smtClean="0">
                <a:solidFill>
                  <a:schemeClr val="tx1"/>
                </a:solidFill>
                <a:latin typeface="Lucida Console" panose="020B0609040504020204" pitchFamily="49" charset="0"/>
              </a:rPr>
            </a:br>
            <a:r>
              <a:rPr lang="en-US" sz="1200" b="0" dirty="0" smtClean="0">
                <a:solidFill>
                  <a:schemeClr val="tx1"/>
                </a:solidFill>
                <a:latin typeface="Lucida Console" panose="020B0609040504020204" pitchFamily="49" charset="0"/>
              </a:rPr>
              <a:t> if </a:t>
            </a:r>
            <a:r>
              <a:rPr lang="en-US" sz="1200" b="0" dirty="0">
                <a:solidFill>
                  <a:schemeClr val="tx1"/>
                </a:solidFill>
                <a:latin typeface="Lucida Console" panose="020B0609040504020204" pitchFamily="49" charset="0"/>
              </a:rPr>
              <a:t>((a)&gt;(b)) </a:t>
            </a:r>
            <a:r>
              <a:rPr lang="en-US" sz="1200" b="0" dirty="0" smtClean="0">
                <a:solidFill>
                  <a:schemeClr val="tx1"/>
                </a:solidFill>
                <a:latin typeface="Lucida Console" panose="020B0609040504020204" pitchFamily="49" charset="0"/>
              </a:rPr>
              <a:t/>
            </a:r>
            <a:br>
              <a:rPr lang="en-US" sz="1200" b="0" dirty="0" smtClean="0">
                <a:solidFill>
                  <a:schemeClr val="tx1"/>
                </a:solidFill>
                <a:latin typeface="Lucida Console" panose="020B0609040504020204" pitchFamily="49" charset="0"/>
              </a:rPr>
            </a:br>
            <a:r>
              <a:rPr lang="en-US" sz="1200" b="0" dirty="0" smtClean="0">
                <a:solidFill>
                  <a:schemeClr val="tx1"/>
                </a:solidFill>
                <a:latin typeface="Lucida Console" panose="020B0609040504020204" pitchFamily="49" charset="0"/>
              </a:rPr>
              <a:t>   PIX_SWAP</a:t>
            </a:r>
            <a:r>
              <a:rPr lang="en-US" sz="1200" b="0" dirty="0">
                <a:solidFill>
                  <a:schemeClr val="tx1"/>
                </a:solidFill>
                <a:latin typeface="Lucida Console" panose="020B0609040504020204" pitchFamily="49" charset="0"/>
              </a:rPr>
              <a:t>((a),(b)); </a:t>
            </a:r>
            <a:r>
              <a:rPr lang="en-US" sz="1200" b="0" dirty="0" smtClean="0">
                <a:solidFill>
                  <a:schemeClr val="tx1"/>
                </a:solidFill>
                <a:latin typeface="Lucida Console" panose="020B0609040504020204" pitchFamily="49" charset="0"/>
              </a:rPr>
              <a:t/>
            </a:r>
            <a:br>
              <a:rPr lang="en-US" sz="1200" b="0" dirty="0" smtClean="0">
                <a:solidFill>
                  <a:schemeClr val="tx1"/>
                </a:solidFill>
                <a:latin typeface="Lucida Console" panose="020B0609040504020204" pitchFamily="49" charset="0"/>
              </a:rPr>
            </a:br>
            <a:r>
              <a:rPr lang="en-US" sz="1200" b="0" dirty="0" smtClean="0">
                <a:solidFill>
                  <a:schemeClr val="tx1"/>
                </a:solidFill>
                <a:latin typeface="Lucida Console" panose="020B0609040504020204" pitchFamily="49" charset="0"/>
              </a:rPr>
              <a:t>}</a:t>
            </a:r>
            <a:endParaRPr lang="cs-CZ" sz="1200" b="0" dirty="0">
              <a:solidFill>
                <a:schemeClr val="tx1"/>
              </a:solidFill>
              <a:latin typeface="Lucida Console" panose="020B06090405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969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of median filter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B85B9"/>
                </a:solidFill>
              </a:rPr>
              <a:t>Alternatively, max and min operations can be used </a:t>
            </a:r>
          </a:p>
          <a:p>
            <a:pPr lvl="1"/>
            <a:r>
              <a:rPr lang="en-US" dirty="0" smtClean="0"/>
              <a:t>the sequence of operations is invariant w.r.t. the input data</a:t>
            </a:r>
          </a:p>
          <a:p>
            <a:pPr lvl="1"/>
            <a:r>
              <a:rPr lang="en-US" dirty="0"/>
              <a:t>suitable for HW architectures equipped with MIN/MAX </a:t>
            </a:r>
            <a:r>
              <a:rPr lang="en-US" dirty="0" smtClean="0"/>
              <a:t>instruction</a:t>
            </a:r>
          </a:p>
          <a:p>
            <a:pPr lvl="1"/>
            <a:r>
              <a:rPr lang="en-US" dirty="0" smtClean="0"/>
              <a:t>easier evaluation of the </a:t>
            </a:r>
            <a:r>
              <a:rPr lang="en-US" dirty="0" err="1" smtClean="0"/>
              <a:t>correctess</a:t>
            </a:r>
            <a:r>
              <a:rPr lang="en-US" dirty="0" smtClean="0"/>
              <a:t> (zero-one theorem, AND/OR)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cs-CZ" smtClean="0"/>
              <a:t>Evolutionary Approximation of Software for Embedded Systems: Median function</a:t>
            </a:r>
            <a:endParaRPr lang="en-US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7C8EF0-02FD-40B5-BB0A-5D3ED24F57E9}" type="slidenum">
              <a:rPr lang="en-US" altLang="cs-CZ" smtClean="0"/>
              <a:pPr/>
              <a:t>7</a:t>
            </a:fld>
            <a:endParaRPr lang="en-US" altLang="cs-CZ"/>
          </a:p>
        </p:txBody>
      </p:sp>
      <p:sp>
        <p:nvSpPr>
          <p:cNvPr id="13" name="Obdélník 12"/>
          <p:cNvSpPr/>
          <p:nvPr/>
        </p:nvSpPr>
        <p:spPr>
          <a:xfrm>
            <a:off x="920750" y="3114219"/>
            <a:ext cx="7804150" cy="249299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cs-CZ" sz="1200" b="0" dirty="0" err="1">
                <a:solidFill>
                  <a:schemeClr val="tx1"/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pixelvalue</a:t>
            </a:r>
            <a:r>
              <a:rPr lang="cs-CZ" sz="1200" b="0" dirty="0">
                <a:solidFill>
                  <a:schemeClr val="tx1"/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 </a:t>
            </a:r>
            <a:r>
              <a:rPr lang="en-US" sz="1200" dirty="0" err="1" smtClean="0">
                <a:solidFill>
                  <a:schemeClr val="tx1"/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approx</a:t>
            </a:r>
            <a:r>
              <a:rPr lang="en-US" sz="1200" dirty="0" smtClean="0">
                <a:solidFill>
                  <a:schemeClr val="tx1"/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_</a:t>
            </a:r>
            <a:r>
              <a:rPr lang="cs-CZ" sz="1200" dirty="0" smtClean="0">
                <a:solidFill>
                  <a:schemeClr val="tx1"/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med9</a:t>
            </a:r>
            <a:r>
              <a:rPr lang="en-US" sz="1200" dirty="0" smtClean="0">
                <a:solidFill>
                  <a:schemeClr val="tx1"/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</a:t>
            </a:r>
            <a:r>
              <a:rPr lang="cs-CZ" sz="1200" b="0" dirty="0" smtClean="0">
                <a:solidFill>
                  <a:schemeClr val="tx1"/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(</a:t>
            </a:r>
            <a:r>
              <a:rPr lang="cs-CZ" sz="1200" b="0" dirty="0" err="1" smtClean="0">
                <a:solidFill>
                  <a:schemeClr val="tx1"/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pixelvalue</a:t>
            </a:r>
            <a:r>
              <a:rPr lang="cs-CZ" sz="1200" b="0" dirty="0" smtClean="0">
                <a:solidFill>
                  <a:schemeClr val="tx1"/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</a:t>
            </a:r>
            <a:r>
              <a:rPr lang="cs-CZ" sz="1200" b="0" dirty="0">
                <a:solidFill>
                  <a:schemeClr val="tx1"/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* p) </a:t>
            </a:r>
          </a:p>
          <a:p>
            <a:pPr>
              <a:buNone/>
            </a:pPr>
            <a:r>
              <a:rPr lang="cs-CZ" sz="1200" b="0" dirty="0">
                <a:solidFill>
                  <a:schemeClr val="tx1"/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{</a:t>
            </a:r>
          </a:p>
          <a:p>
            <a:pPr>
              <a:buNone/>
            </a:pPr>
            <a:r>
              <a:rPr lang="cs-CZ" sz="1200" b="0" dirty="0">
                <a:solidFill>
                  <a:schemeClr val="tx1"/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	</a:t>
            </a:r>
            <a:r>
              <a:rPr lang="cs-CZ" sz="1200" b="0" dirty="0" err="1">
                <a:solidFill>
                  <a:schemeClr val="tx1"/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pixelvalue</a:t>
            </a:r>
            <a:r>
              <a:rPr lang="cs-CZ" sz="1200" b="0" dirty="0">
                <a:solidFill>
                  <a:schemeClr val="tx1"/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 </a:t>
            </a:r>
            <a:r>
              <a:rPr lang="cs-CZ" sz="1200" b="0" dirty="0" smtClean="0">
                <a:solidFill>
                  <a:schemeClr val="tx1"/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s</a:t>
            </a:r>
            <a:r>
              <a:rPr lang="en-US" sz="1200" b="0" dirty="0" smtClean="0">
                <a:solidFill>
                  <a:schemeClr val="tx1"/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0</a:t>
            </a:r>
            <a:r>
              <a:rPr lang="cs-CZ" sz="1200" b="0" dirty="0" smtClean="0">
                <a:solidFill>
                  <a:schemeClr val="tx1"/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0=MIN(p[2</a:t>
            </a:r>
            <a:r>
              <a:rPr lang="cs-CZ" sz="1200" b="0" dirty="0">
                <a:solidFill>
                  <a:schemeClr val="tx1"/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],p[3</a:t>
            </a:r>
            <a:r>
              <a:rPr lang="cs-CZ" sz="1200" b="0" dirty="0" smtClean="0">
                <a:solidFill>
                  <a:schemeClr val="tx1"/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])</a:t>
            </a:r>
            <a:r>
              <a:rPr lang="en-US" sz="1200" b="0" dirty="0" smtClean="0">
                <a:solidFill>
                  <a:schemeClr val="tx1"/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, </a:t>
            </a:r>
            <a:r>
              <a:rPr lang="cs-CZ" sz="1200" b="0" dirty="0" smtClean="0">
                <a:solidFill>
                  <a:schemeClr val="tx1"/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s</a:t>
            </a:r>
            <a:r>
              <a:rPr lang="en-US" sz="1200" b="0" dirty="0" smtClean="0">
                <a:solidFill>
                  <a:schemeClr val="tx1"/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0</a:t>
            </a:r>
            <a:r>
              <a:rPr lang="cs-CZ" sz="1200" b="0" dirty="0" smtClean="0">
                <a:solidFill>
                  <a:schemeClr val="tx1"/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1=MAX(p[5</a:t>
            </a:r>
            <a:r>
              <a:rPr lang="cs-CZ" sz="1200" b="0" dirty="0">
                <a:solidFill>
                  <a:schemeClr val="tx1"/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],p[4</a:t>
            </a:r>
            <a:r>
              <a:rPr lang="cs-CZ" sz="1200" b="0" dirty="0" smtClean="0">
                <a:solidFill>
                  <a:schemeClr val="tx1"/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])</a:t>
            </a:r>
            <a:r>
              <a:rPr lang="en-US" sz="1200" b="0" dirty="0" smtClean="0">
                <a:solidFill>
                  <a:schemeClr val="tx1"/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, </a:t>
            </a:r>
            <a:r>
              <a:rPr lang="cs-CZ" sz="1200" b="0" dirty="0" smtClean="0">
                <a:solidFill>
                  <a:schemeClr val="tx1"/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s</a:t>
            </a:r>
            <a:r>
              <a:rPr lang="en-US" sz="1200" b="0" dirty="0" smtClean="0">
                <a:solidFill>
                  <a:schemeClr val="tx1"/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0</a:t>
            </a:r>
            <a:r>
              <a:rPr lang="cs-CZ" sz="1200" b="0" dirty="0" smtClean="0">
                <a:solidFill>
                  <a:schemeClr val="tx1"/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2=MAX(p[2</a:t>
            </a:r>
            <a:r>
              <a:rPr lang="cs-CZ" sz="1200" b="0" dirty="0">
                <a:solidFill>
                  <a:schemeClr val="tx1"/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],p[3]);</a:t>
            </a:r>
          </a:p>
          <a:p>
            <a:pPr>
              <a:buNone/>
            </a:pPr>
            <a:r>
              <a:rPr lang="cs-CZ" sz="1200" b="0" dirty="0">
                <a:solidFill>
                  <a:schemeClr val="tx1"/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	</a:t>
            </a:r>
            <a:r>
              <a:rPr lang="cs-CZ" sz="1200" b="0" dirty="0" err="1">
                <a:solidFill>
                  <a:schemeClr val="tx1"/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pixelvalue</a:t>
            </a:r>
            <a:r>
              <a:rPr lang="cs-CZ" sz="1200" b="0" dirty="0">
                <a:solidFill>
                  <a:schemeClr val="tx1"/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 </a:t>
            </a:r>
            <a:r>
              <a:rPr lang="cs-CZ" sz="1200" b="0" dirty="0" smtClean="0">
                <a:solidFill>
                  <a:schemeClr val="tx1"/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s</a:t>
            </a:r>
            <a:r>
              <a:rPr lang="en-US" sz="1200" b="0" dirty="0" smtClean="0">
                <a:solidFill>
                  <a:schemeClr val="tx1"/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0</a:t>
            </a:r>
            <a:r>
              <a:rPr lang="cs-CZ" sz="1200" b="0" dirty="0" smtClean="0">
                <a:solidFill>
                  <a:schemeClr val="tx1"/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3=MIN(p[4</a:t>
            </a:r>
            <a:r>
              <a:rPr lang="cs-CZ" sz="1200" b="0" dirty="0">
                <a:solidFill>
                  <a:schemeClr val="tx1"/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],p[5</a:t>
            </a:r>
            <a:r>
              <a:rPr lang="cs-CZ" sz="1200" b="0" dirty="0" smtClean="0">
                <a:solidFill>
                  <a:schemeClr val="tx1"/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])</a:t>
            </a:r>
            <a:r>
              <a:rPr lang="en-US" sz="1200" b="0" dirty="0" smtClean="0">
                <a:solidFill>
                  <a:schemeClr val="tx1"/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, s0</a:t>
            </a:r>
            <a:r>
              <a:rPr lang="cs-CZ" sz="1200" b="0" dirty="0" smtClean="0">
                <a:solidFill>
                  <a:schemeClr val="tx1"/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4=MIN(p[0</a:t>
            </a:r>
            <a:r>
              <a:rPr lang="cs-CZ" sz="1200" b="0" dirty="0">
                <a:solidFill>
                  <a:schemeClr val="tx1"/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],p[1</a:t>
            </a:r>
            <a:r>
              <a:rPr lang="cs-CZ" sz="1200" b="0" dirty="0" smtClean="0">
                <a:solidFill>
                  <a:schemeClr val="tx1"/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])</a:t>
            </a:r>
            <a:r>
              <a:rPr lang="en-US" sz="1200" b="0" dirty="0" smtClean="0">
                <a:solidFill>
                  <a:schemeClr val="tx1"/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,</a:t>
            </a:r>
            <a:r>
              <a:rPr lang="cs-CZ" sz="1200" b="0" dirty="0" smtClean="0">
                <a:solidFill>
                  <a:schemeClr val="tx1"/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s</a:t>
            </a:r>
            <a:r>
              <a:rPr lang="en-US" sz="1200" b="0" dirty="0" smtClean="0">
                <a:solidFill>
                  <a:schemeClr val="tx1"/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0</a:t>
            </a:r>
            <a:r>
              <a:rPr lang="cs-CZ" sz="1200" b="0" dirty="0" smtClean="0">
                <a:solidFill>
                  <a:schemeClr val="tx1"/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5=MAX(p[7</a:t>
            </a:r>
            <a:r>
              <a:rPr lang="cs-CZ" sz="1200" b="0" dirty="0">
                <a:solidFill>
                  <a:schemeClr val="tx1"/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],p[6]);</a:t>
            </a:r>
          </a:p>
          <a:p>
            <a:pPr>
              <a:buNone/>
            </a:pPr>
            <a:r>
              <a:rPr lang="cs-CZ" sz="1200" b="0" dirty="0">
                <a:solidFill>
                  <a:schemeClr val="tx1"/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	</a:t>
            </a:r>
            <a:r>
              <a:rPr lang="cs-CZ" sz="1200" b="0" dirty="0" err="1">
                <a:solidFill>
                  <a:schemeClr val="tx1"/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pixelvalue</a:t>
            </a:r>
            <a:r>
              <a:rPr lang="cs-CZ" sz="1200" b="0" dirty="0">
                <a:solidFill>
                  <a:schemeClr val="tx1"/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 </a:t>
            </a:r>
            <a:r>
              <a:rPr lang="cs-CZ" sz="1200" b="0" dirty="0" smtClean="0">
                <a:solidFill>
                  <a:schemeClr val="tx1"/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s</a:t>
            </a:r>
            <a:r>
              <a:rPr lang="en-US" sz="1200" b="0" dirty="0" smtClean="0">
                <a:solidFill>
                  <a:schemeClr val="tx1"/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0</a:t>
            </a:r>
            <a:r>
              <a:rPr lang="cs-CZ" sz="1200" b="0" dirty="0" smtClean="0">
                <a:solidFill>
                  <a:schemeClr val="tx1"/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6=MIN(p[8],s</a:t>
            </a:r>
            <a:r>
              <a:rPr lang="en-US" sz="1200" b="0" dirty="0" smtClean="0">
                <a:solidFill>
                  <a:schemeClr val="tx1"/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0</a:t>
            </a:r>
            <a:r>
              <a:rPr lang="cs-CZ" sz="1200" b="0" dirty="0" smtClean="0">
                <a:solidFill>
                  <a:schemeClr val="tx1"/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5)</a:t>
            </a:r>
            <a:r>
              <a:rPr lang="en-US" sz="1200" b="0" dirty="0" smtClean="0">
                <a:solidFill>
                  <a:schemeClr val="tx1"/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, </a:t>
            </a:r>
            <a:r>
              <a:rPr lang="cs-CZ" sz="1200" b="0" dirty="0" smtClean="0">
                <a:solidFill>
                  <a:schemeClr val="tx1"/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s</a:t>
            </a:r>
            <a:r>
              <a:rPr lang="en-US" sz="1200" b="0" dirty="0" smtClean="0">
                <a:solidFill>
                  <a:schemeClr val="tx1"/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0</a:t>
            </a:r>
            <a:r>
              <a:rPr lang="cs-CZ" sz="1200" b="0" dirty="0" smtClean="0">
                <a:solidFill>
                  <a:schemeClr val="tx1"/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7=MAX(p[0</a:t>
            </a:r>
            <a:r>
              <a:rPr lang="cs-CZ" sz="1200" b="0" dirty="0">
                <a:solidFill>
                  <a:schemeClr val="tx1"/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],p[1</a:t>
            </a:r>
            <a:r>
              <a:rPr lang="cs-CZ" sz="1200" b="0" dirty="0" smtClean="0">
                <a:solidFill>
                  <a:schemeClr val="tx1"/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])</a:t>
            </a:r>
            <a:r>
              <a:rPr lang="en-US" sz="1200" b="0" dirty="0" smtClean="0">
                <a:solidFill>
                  <a:schemeClr val="tx1"/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, s0</a:t>
            </a:r>
            <a:r>
              <a:rPr lang="cs-CZ" sz="1200" b="0" dirty="0" smtClean="0">
                <a:solidFill>
                  <a:schemeClr val="tx1"/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8=MAX(s</a:t>
            </a:r>
            <a:r>
              <a:rPr lang="en-US" sz="1200" b="0" dirty="0" smtClean="0">
                <a:solidFill>
                  <a:schemeClr val="tx1"/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0</a:t>
            </a:r>
            <a:r>
              <a:rPr lang="cs-CZ" sz="1200" b="0" dirty="0" smtClean="0">
                <a:solidFill>
                  <a:schemeClr val="tx1"/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4,s</a:t>
            </a:r>
            <a:r>
              <a:rPr lang="en-US" sz="1200" b="0" dirty="0" smtClean="0">
                <a:solidFill>
                  <a:schemeClr val="tx1"/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0</a:t>
            </a:r>
            <a:r>
              <a:rPr lang="cs-CZ" sz="1200" b="0" dirty="0" smtClean="0">
                <a:solidFill>
                  <a:schemeClr val="tx1"/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0)</a:t>
            </a:r>
            <a:r>
              <a:rPr lang="en-US" sz="1200" b="0" dirty="0" smtClean="0">
                <a:solidFill>
                  <a:schemeClr val="tx1"/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 </a:t>
            </a:r>
            <a:r>
              <a:rPr lang="cs-CZ" sz="1200" b="0" dirty="0" smtClean="0">
                <a:solidFill>
                  <a:schemeClr val="tx1"/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;</a:t>
            </a:r>
            <a:endParaRPr lang="cs-CZ" sz="1200" b="0" dirty="0">
              <a:solidFill>
                <a:schemeClr val="tx1"/>
              </a:solidFill>
              <a:latin typeface="Lucida Console" panose="020B0609040504020204" pitchFamily="49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cs-CZ" sz="1200" b="0" dirty="0">
                <a:solidFill>
                  <a:schemeClr val="tx1"/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	</a:t>
            </a:r>
            <a:r>
              <a:rPr lang="cs-CZ" sz="1200" b="0" dirty="0" err="1">
                <a:solidFill>
                  <a:schemeClr val="tx1"/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pixelvalue</a:t>
            </a:r>
            <a:r>
              <a:rPr lang="cs-CZ" sz="1200" b="0" dirty="0">
                <a:solidFill>
                  <a:schemeClr val="tx1"/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 </a:t>
            </a:r>
            <a:r>
              <a:rPr lang="cs-CZ" sz="1200" b="0" dirty="0" smtClean="0">
                <a:solidFill>
                  <a:schemeClr val="tx1"/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s</a:t>
            </a:r>
            <a:r>
              <a:rPr lang="en-US" sz="1200" b="0" dirty="0" smtClean="0">
                <a:solidFill>
                  <a:schemeClr val="tx1"/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0</a:t>
            </a:r>
            <a:r>
              <a:rPr lang="cs-CZ" sz="1200" b="0" dirty="0" smtClean="0">
                <a:solidFill>
                  <a:schemeClr val="tx1"/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9=MAX(s</a:t>
            </a:r>
            <a:r>
              <a:rPr lang="en-US" sz="1200" b="0" dirty="0" smtClean="0">
                <a:solidFill>
                  <a:schemeClr val="tx1"/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0</a:t>
            </a:r>
            <a:r>
              <a:rPr lang="cs-CZ" sz="1200" b="0" dirty="0" smtClean="0">
                <a:solidFill>
                  <a:schemeClr val="tx1"/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8,s</a:t>
            </a:r>
            <a:r>
              <a:rPr lang="en-US" sz="1200" b="0" dirty="0" smtClean="0">
                <a:solidFill>
                  <a:schemeClr val="tx1"/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0</a:t>
            </a:r>
            <a:r>
              <a:rPr lang="cs-CZ" sz="1200" b="0" dirty="0" smtClean="0">
                <a:solidFill>
                  <a:schemeClr val="tx1"/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3)</a:t>
            </a:r>
            <a:r>
              <a:rPr lang="en-US" sz="1200" b="0" dirty="0" smtClean="0">
                <a:solidFill>
                  <a:schemeClr val="tx1"/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 , </a:t>
            </a:r>
            <a:r>
              <a:rPr lang="cs-CZ" sz="1200" b="0" dirty="0" smtClean="0">
                <a:solidFill>
                  <a:schemeClr val="tx1"/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s10=MIN(p[6</a:t>
            </a:r>
            <a:r>
              <a:rPr lang="cs-CZ" sz="1200" b="0" dirty="0">
                <a:solidFill>
                  <a:schemeClr val="tx1"/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],p[7</a:t>
            </a:r>
            <a:r>
              <a:rPr lang="cs-CZ" sz="1200" b="0" dirty="0" smtClean="0">
                <a:solidFill>
                  <a:schemeClr val="tx1"/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])</a:t>
            </a:r>
            <a:r>
              <a:rPr lang="en-US" sz="1200" b="0" dirty="0" smtClean="0">
                <a:solidFill>
                  <a:schemeClr val="tx1"/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, </a:t>
            </a:r>
            <a:r>
              <a:rPr lang="cs-CZ" sz="1200" b="0" dirty="0" smtClean="0">
                <a:solidFill>
                  <a:schemeClr val="tx1"/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s12=MIN(s</a:t>
            </a:r>
            <a:r>
              <a:rPr lang="en-US" sz="1200" b="0" dirty="0" smtClean="0">
                <a:solidFill>
                  <a:schemeClr val="tx1"/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0</a:t>
            </a:r>
            <a:r>
              <a:rPr lang="cs-CZ" sz="1200" b="0" dirty="0" smtClean="0">
                <a:solidFill>
                  <a:schemeClr val="tx1"/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1,s</a:t>
            </a:r>
            <a:r>
              <a:rPr lang="en-US" sz="1200" b="0" dirty="0" smtClean="0">
                <a:solidFill>
                  <a:schemeClr val="tx1"/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0</a:t>
            </a:r>
            <a:r>
              <a:rPr lang="cs-CZ" sz="1200" b="0" dirty="0" smtClean="0">
                <a:solidFill>
                  <a:schemeClr val="tx1"/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7)</a:t>
            </a:r>
            <a:r>
              <a:rPr lang="en-US" sz="1200" b="0" dirty="0" smtClean="0">
                <a:solidFill>
                  <a:schemeClr val="tx1"/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 </a:t>
            </a:r>
            <a:r>
              <a:rPr lang="cs-CZ" sz="1200" b="0" dirty="0" smtClean="0">
                <a:solidFill>
                  <a:schemeClr val="tx1"/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;</a:t>
            </a:r>
            <a:endParaRPr lang="cs-CZ" sz="1200" b="0" dirty="0">
              <a:solidFill>
                <a:schemeClr val="tx1"/>
              </a:solidFill>
              <a:latin typeface="Lucida Console" panose="020B0609040504020204" pitchFamily="49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cs-CZ" sz="1200" b="0" dirty="0">
                <a:solidFill>
                  <a:schemeClr val="tx1"/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	</a:t>
            </a:r>
            <a:r>
              <a:rPr lang="cs-CZ" sz="1200" b="0" dirty="0" err="1">
                <a:solidFill>
                  <a:schemeClr val="tx1"/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pixelvalue</a:t>
            </a:r>
            <a:r>
              <a:rPr lang="cs-CZ" sz="1200" b="0" dirty="0">
                <a:solidFill>
                  <a:schemeClr val="tx1"/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 </a:t>
            </a:r>
            <a:r>
              <a:rPr lang="cs-CZ" sz="1200" b="0" dirty="0" smtClean="0">
                <a:solidFill>
                  <a:schemeClr val="tx1"/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s13=MIN(s12,s</a:t>
            </a:r>
            <a:r>
              <a:rPr lang="en-US" sz="1200" b="0" dirty="0" smtClean="0">
                <a:solidFill>
                  <a:schemeClr val="tx1"/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0</a:t>
            </a:r>
            <a:r>
              <a:rPr lang="cs-CZ" sz="1200" b="0" dirty="0" smtClean="0">
                <a:solidFill>
                  <a:schemeClr val="tx1"/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2)</a:t>
            </a:r>
            <a:r>
              <a:rPr lang="en-US" sz="1200" b="0" dirty="0" smtClean="0">
                <a:solidFill>
                  <a:schemeClr val="tx1"/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 , </a:t>
            </a:r>
            <a:r>
              <a:rPr lang="cs-CZ" sz="1200" b="0" dirty="0" smtClean="0">
                <a:solidFill>
                  <a:schemeClr val="tx1"/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s14=MAX(s</a:t>
            </a:r>
            <a:r>
              <a:rPr lang="en-US" sz="1200" b="0" dirty="0" smtClean="0">
                <a:solidFill>
                  <a:schemeClr val="tx1"/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0</a:t>
            </a:r>
            <a:r>
              <a:rPr lang="cs-CZ" sz="1200" b="0" dirty="0" smtClean="0">
                <a:solidFill>
                  <a:schemeClr val="tx1"/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6,s</a:t>
            </a:r>
            <a:r>
              <a:rPr lang="en-US" sz="1200" b="0" dirty="0" smtClean="0">
                <a:solidFill>
                  <a:schemeClr val="tx1"/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0</a:t>
            </a:r>
            <a:r>
              <a:rPr lang="cs-CZ" sz="1200" b="0" dirty="0" smtClean="0">
                <a:solidFill>
                  <a:schemeClr val="tx1"/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9)</a:t>
            </a:r>
            <a:r>
              <a:rPr lang="en-US" sz="1200" b="0" dirty="0" smtClean="0">
                <a:solidFill>
                  <a:schemeClr val="tx1"/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 , </a:t>
            </a:r>
            <a:r>
              <a:rPr lang="cs-CZ" sz="1200" b="0" dirty="0" smtClean="0">
                <a:solidFill>
                  <a:schemeClr val="tx1"/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s15=MIN(s</a:t>
            </a:r>
            <a:r>
              <a:rPr lang="en-US" sz="1200" b="0" dirty="0" smtClean="0">
                <a:solidFill>
                  <a:schemeClr val="tx1"/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0</a:t>
            </a:r>
            <a:r>
              <a:rPr lang="cs-CZ" sz="1200" b="0" dirty="0" smtClean="0">
                <a:solidFill>
                  <a:schemeClr val="tx1"/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6,s</a:t>
            </a:r>
            <a:r>
              <a:rPr lang="en-US" sz="1200" b="0" dirty="0" smtClean="0">
                <a:solidFill>
                  <a:schemeClr val="tx1"/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0</a:t>
            </a:r>
            <a:r>
              <a:rPr lang="cs-CZ" sz="1200" b="0" dirty="0" smtClean="0">
                <a:solidFill>
                  <a:schemeClr val="tx1"/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9)</a:t>
            </a:r>
            <a:r>
              <a:rPr lang="en-US" sz="1200" b="0" dirty="0" smtClean="0">
                <a:solidFill>
                  <a:schemeClr val="tx1"/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 </a:t>
            </a:r>
            <a:r>
              <a:rPr lang="cs-CZ" sz="1200" b="0" dirty="0" smtClean="0">
                <a:solidFill>
                  <a:schemeClr val="tx1"/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;</a:t>
            </a:r>
            <a:endParaRPr lang="cs-CZ" sz="1200" b="0" dirty="0">
              <a:solidFill>
                <a:schemeClr val="tx1"/>
              </a:solidFill>
              <a:latin typeface="Lucida Console" panose="020B0609040504020204" pitchFamily="49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cs-CZ" sz="1200" b="0" dirty="0">
                <a:solidFill>
                  <a:schemeClr val="tx1"/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	</a:t>
            </a:r>
            <a:r>
              <a:rPr lang="cs-CZ" sz="1200" b="0" dirty="0" err="1">
                <a:solidFill>
                  <a:schemeClr val="tx1"/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pixelvalue</a:t>
            </a:r>
            <a:r>
              <a:rPr lang="cs-CZ" sz="1200" b="0" dirty="0">
                <a:solidFill>
                  <a:schemeClr val="tx1"/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 s16=MAX(s13,s15</a:t>
            </a:r>
            <a:r>
              <a:rPr lang="cs-CZ" sz="1200" b="0" dirty="0" smtClean="0">
                <a:solidFill>
                  <a:schemeClr val="tx1"/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)</a:t>
            </a:r>
            <a:r>
              <a:rPr lang="en-US" sz="1200" b="0" dirty="0" smtClean="0">
                <a:solidFill>
                  <a:schemeClr val="tx1"/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 , </a:t>
            </a:r>
            <a:r>
              <a:rPr lang="cs-CZ" sz="1200" b="0" dirty="0" smtClean="0">
                <a:solidFill>
                  <a:schemeClr val="tx1"/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s17=MAX(s10,s16)</a:t>
            </a:r>
            <a:r>
              <a:rPr lang="en-US" sz="1200" b="0" dirty="0" smtClean="0">
                <a:solidFill>
                  <a:schemeClr val="tx1"/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 , s18=</a:t>
            </a:r>
            <a:r>
              <a:rPr lang="cs-CZ" sz="1200" b="0" dirty="0" smtClean="0">
                <a:solidFill>
                  <a:schemeClr val="tx1"/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MIN(s14,s17)</a:t>
            </a:r>
            <a:r>
              <a:rPr lang="en-US" sz="1200" b="0" dirty="0" smtClean="0">
                <a:solidFill>
                  <a:schemeClr val="tx1"/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 </a:t>
            </a:r>
            <a:r>
              <a:rPr lang="cs-CZ" sz="1200" b="0" dirty="0" smtClean="0">
                <a:solidFill>
                  <a:schemeClr val="tx1"/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;</a:t>
            </a:r>
            <a:endParaRPr lang="en-US" sz="1200" b="0" dirty="0" smtClean="0">
              <a:solidFill>
                <a:schemeClr val="tx1"/>
              </a:solidFill>
              <a:latin typeface="Lucida Console" panose="020B0609040504020204" pitchFamily="49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en-US" sz="1200" b="0" dirty="0" smtClean="0">
                <a:solidFill>
                  <a:schemeClr val="tx1"/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         </a:t>
            </a:r>
          </a:p>
          <a:p>
            <a:pPr>
              <a:buNone/>
            </a:pPr>
            <a:r>
              <a:rPr lang="en-US" sz="1200" b="0" dirty="0">
                <a:solidFill>
                  <a:schemeClr val="tx1"/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</a:t>
            </a:r>
            <a:r>
              <a:rPr lang="en-US" sz="1200" b="0" dirty="0" smtClean="0">
                <a:solidFill>
                  <a:schemeClr val="tx1"/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        return s18;</a:t>
            </a:r>
            <a:endParaRPr lang="cs-CZ" sz="1200" b="0" dirty="0">
              <a:solidFill>
                <a:schemeClr val="tx1"/>
              </a:solidFill>
              <a:latin typeface="Lucida Console" panose="020B0609040504020204" pitchFamily="49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cs-CZ" sz="1200" b="0" dirty="0">
                <a:solidFill>
                  <a:schemeClr val="tx1"/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}</a:t>
            </a:r>
          </a:p>
        </p:txBody>
      </p:sp>
      <p:sp>
        <p:nvSpPr>
          <p:cNvPr id="14" name="Obdélník 13"/>
          <p:cNvSpPr/>
          <p:nvPr/>
        </p:nvSpPr>
        <p:spPr>
          <a:xfrm>
            <a:off x="5026819" y="5345599"/>
            <a:ext cx="355917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None/>
            </a:pPr>
            <a:r>
              <a:rPr lang="en-US" sz="1100" b="0" dirty="0" smtClean="0">
                <a:solidFill>
                  <a:schemeClr val="tx1"/>
                </a:solidFill>
                <a:latin typeface="+mn-lt"/>
              </a:rPr>
              <a:t>Approximate median – 18 operations</a:t>
            </a:r>
            <a:endParaRPr lang="cs-CZ" sz="1100" b="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74961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Approximate median filter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cs-CZ" smtClean="0"/>
              <a:t>Evolutionary Approximation of Software for Embedded Systems: Median function</a:t>
            </a:r>
            <a:endParaRPr lang="en-US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7C8EF0-02FD-40B5-BB0A-5D3ED24F57E9}" type="slidenum">
              <a:rPr lang="en-US" altLang="cs-CZ" smtClean="0"/>
              <a:pPr/>
              <a:t>8</a:t>
            </a:fld>
            <a:endParaRPr lang="en-US" altLang="cs-CZ"/>
          </a:p>
        </p:txBody>
      </p:sp>
      <p:grpSp>
        <p:nvGrpSpPr>
          <p:cNvPr id="12" name="Skupina 11"/>
          <p:cNvGrpSpPr/>
          <p:nvPr/>
        </p:nvGrpSpPr>
        <p:grpSpPr>
          <a:xfrm>
            <a:off x="5042587" y="599382"/>
            <a:ext cx="4199291" cy="4222816"/>
            <a:chOff x="5042587" y="599382"/>
            <a:chExt cx="4199291" cy="4222816"/>
          </a:xfrm>
        </p:grpSpPr>
        <p:pic>
          <p:nvPicPr>
            <p:cNvPr id="10" name="Obrázek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5132" y="1270987"/>
              <a:ext cx="3551211" cy="3551211"/>
            </a:xfrm>
            <a:prstGeom prst="rect">
              <a:avLst/>
            </a:prstGeom>
            <a:ln w="38100">
              <a:solidFill>
                <a:schemeClr val="bg1"/>
              </a:solidFill>
            </a:ln>
          </p:spPr>
        </p:pic>
        <p:sp>
          <p:nvSpPr>
            <p:cNvPr id="9" name="TextovéPole 8"/>
            <p:cNvSpPr txBox="1"/>
            <p:nvPr/>
          </p:nvSpPr>
          <p:spPr>
            <a:xfrm>
              <a:off x="5042587" y="599382"/>
              <a:ext cx="419929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buNone/>
              </a:pPr>
              <a:r>
                <a:rPr lang="en-US" sz="1800" b="0" dirty="0" smtClean="0">
                  <a:solidFill>
                    <a:schemeClr val="tx1"/>
                  </a:solidFill>
                </a:rPr>
                <a:t>filtered image</a:t>
              </a:r>
              <a:br>
                <a:rPr lang="en-US" sz="1800" b="0" dirty="0" smtClean="0">
                  <a:solidFill>
                    <a:schemeClr val="tx1"/>
                  </a:solidFill>
                </a:rPr>
              </a:br>
              <a:r>
                <a:rPr lang="en-US" sz="1800" b="0" dirty="0" smtClean="0">
                  <a:solidFill>
                    <a:schemeClr val="tx1"/>
                  </a:solidFill>
                </a:rPr>
                <a:t>(9-input median filter – </a:t>
              </a:r>
              <a:r>
                <a:rPr lang="en-US" sz="1800" b="0" dirty="0">
                  <a:solidFill>
                    <a:schemeClr val="tx1"/>
                  </a:solidFill>
                </a:rPr>
                <a:t>18 instructions</a:t>
              </a:r>
              <a:r>
                <a:rPr lang="en-US" sz="1800" b="0" dirty="0" smtClean="0">
                  <a:solidFill>
                    <a:schemeClr val="tx1"/>
                  </a:solidFill>
                </a:rPr>
                <a:t>)</a:t>
              </a:r>
              <a:endParaRPr lang="cs-CZ" sz="1800" b="0" dirty="0" smtClean="0">
                <a:solidFill>
                  <a:schemeClr val="tx1"/>
                </a:solidFill>
              </a:endParaRPr>
            </a:p>
          </p:txBody>
        </p:sp>
      </p:grpSp>
      <p:grpSp>
        <p:nvGrpSpPr>
          <p:cNvPr id="13" name="Skupina 12"/>
          <p:cNvGrpSpPr/>
          <p:nvPr/>
        </p:nvGrpSpPr>
        <p:grpSpPr>
          <a:xfrm>
            <a:off x="45972" y="599574"/>
            <a:ext cx="4072653" cy="4222624"/>
            <a:chOff x="45972" y="599574"/>
            <a:chExt cx="4072653" cy="4222624"/>
          </a:xfrm>
        </p:grpSpPr>
        <p:pic>
          <p:nvPicPr>
            <p:cNvPr id="7" name="Obrázek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344" y="1305346"/>
              <a:ext cx="3516852" cy="3516852"/>
            </a:xfrm>
            <a:prstGeom prst="rect">
              <a:avLst/>
            </a:prstGeom>
            <a:ln w="38100">
              <a:solidFill>
                <a:schemeClr val="bg1"/>
              </a:solidFill>
            </a:ln>
          </p:spPr>
        </p:pic>
        <p:sp>
          <p:nvSpPr>
            <p:cNvPr id="6" name="TextovéPole 5"/>
            <p:cNvSpPr txBox="1"/>
            <p:nvPr/>
          </p:nvSpPr>
          <p:spPr>
            <a:xfrm>
              <a:off x="45972" y="599574"/>
              <a:ext cx="4072653" cy="9787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buNone/>
              </a:pPr>
              <a:r>
                <a:rPr lang="en-US" sz="1800" b="0" dirty="0" smtClean="0">
                  <a:solidFill>
                    <a:schemeClr val="tx1"/>
                  </a:solidFill>
                </a:rPr>
                <a:t>filtered image</a:t>
              </a:r>
              <a:br>
                <a:rPr lang="en-US" sz="1800" b="0" dirty="0" smtClean="0">
                  <a:solidFill>
                    <a:schemeClr val="tx1"/>
                  </a:solidFill>
                </a:rPr>
              </a:br>
              <a:r>
                <a:rPr lang="en-US" sz="1800" b="0" dirty="0" smtClean="0">
                  <a:solidFill>
                    <a:schemeClr val="tx1"/>
                  </a:solidFill>
                </a:rPr>
                <a:t>(9-input median filter – 6 instructions)</a:t>
              </a:r>
              <a:endParaRPr lang="en-US" sz="1800" b="0" dirty="0">
                <a:solidFill>
                  <a:schemeClr val="tx1"/>
                </a:solidFill>
              </a:endParaRPr>
            </a:p>
            <a:p>
              <a:pPr algn="ctr">
                <a:buNone/>
              </a:pPr>
              <a:endParaRPr lang="cs-CZ" sz="1800" b="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Skupina 14"/>
          <p:cNvGrpSpPr/>
          <p:nvPr/>
        </p:nvGrpSpPr>
        <p:grpSpPr>
          <a:xfrm>
            <a:off x="2958115" y="2832595"/>
            <a:ext cx="4310512" cy="1768050"/>
            <a:chOff x="2958115" y="2832595"/>
            <a:chExt cx="4310512" cy="1768050"/>
          </a:xfrm>
        </p:grpSpPr>
        <p:grpSp>
          <p:nvGrpSpPr>
            <p:cNvPr id="36" name="Skupina 35"/>
            <p:cNvGrpSpPr/>
            <p:nvPr/>
          </p:nvGrpSpPr>
          <p:grpSpPr>
            <a:xfrm>
              <a:off x="2958115" y="2832595"/>
              <a:ext cx="4310512" cy="1755950"/>
              <a:chOff x="2958115" y="2832595"/>
              <a:chExt cx="4310512" cy="1755950"/>
            </a:xfrm>
          </p:grpSpPr>
          <p:pic>
            <p:nvPicPr>
              <p:cNvPr id="11" name="Obrázek 10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58115" y="3106286"/>
                <a:ext cx="2964518" cy="1482259"/>
              </a:xfrm>
              <a:prstGeom prst="rect">
                <a:avLst/>
              </a:prstGeom>
              <a:ln w="38100">
                <a:solidFill>
                  <a:schemeClr val="bg1"/>
                </a:solidFill>
              </a:ln>
            </p:spPr>
          </p:pic>
          <p:grpSp>
            <p:nvGrpSpPr>
              <p:cNvPr id="35" name="Skupina 34"/>
              <p:cNvGrpSpPr/>
              <p:nvPr/>
            </p:nvGrpSpPr>
            <p:grpSpPr>
              <a:xfrm>
                <a:off x="5922633" y="2832595"/>
                <a:ext cx="1345994" cy="1755950"/>
                <a:chOff x="5922633" y="2832595"/>
                <a:chExt cx="1345994" cy="1755950"/>
              </a:xfrm>
            </p:grpSpPr>
            <p:cxnSp>
              <p:nvCxnSpPr>
                <p:cNvPr id="30" name="Přímá spojnice 29"/>
                <p:cNvCxnSpPr>
                  <a:endCxn id="32" idx="1"/>
                </p:cNvCxnSpPr>
                <p:nvPr/>
              </p:nvCxnSpPr>
              <p:spPr bwMode="auto">
                <a:xfrm flipV="1">
                  <a:off x="5922633" y="2899470"/>
                  <a:ext cx="915176" cy="206816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1" name="Přímá spojnice 30"/>
                <p:cNvCxnSpPr>
                  <a:endCxn id="32" idx="5"/>
                </p:cNvCxnSpPr>
                <p:nvPr/>
              </p:nvCxnSpPr>
              <p:spPr bwMode="auto">
                <a:xfrm flipV="1">
                  <a:off x="5922633" y="3222374"/>
                  <a:ext cx="1272077" cy="1366171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32" name="Ovál 31"/>
                <p:cNvSpPr/>
                <p:nvPr/>
              </p:nvSpPr>
              <p:spPr bwMode="auto">
                <a:xfrm>
                  <a:off x="6763892" y="2832595"/>
                  <a:ext cx="504735" cy="456654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342900" marR="0" indent="-34290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cs-CZ" sz="2400" b="1" i="0" u="none" strike="noStrike" cap="none" normalizeH="0" baseline="0" smtClean="0">
                    <a:ln>
                      <a:noFill/>
                    </a:ln>
                    <a:solidFill>
                      <a:srgbClr val="B9000C"/>
                    </a:solidFill>
                    <a:effectLst/>
                    <a:latin typeface="Tahoma" panose="020B0604030504040204" pitchFamily="34" charset="0"/>
                  </a:endParaRPr>
                </a:p>
              </p:txBody>
            </p:sp>
          </p:grpSp>
        </p:grpSp>
        <p:sp>
          <p:nvSpPr>
            <p:cNvPr id="23" name="TextovéPole 22"/>
            <p:cNvSpPr txBox="1"/>
            <p:nvPr/>
          </p:nvSpPr>
          <p:spPr>
            <a:xfrm>
              <a:off x="4268221" y="4231313"/>
              <a:ext cx="16738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buNone/>
              </a:pPr>
              <a:r>
                <a:rPr lang="en-US" sz="1800" b="0" dirty="0" smtClean="0">
                  <a:solidFill>
                    <a:schemeClr val="bg1"/>
                  </a:solidFill>
                </a:rPr>
                <a:t>18 </a:t>
              </a:r>
              <a:r>
                <a:rPr lang="en-US" sz="1800" b="0" dirty="0">
                  <a:solidFill>
                    <a:schemeClr val="bg1"/>
                  </a:solidFill>
                </a:rPr>
                <a:t>instructions</a:t>
              </a:r>
              <a:endParaRPr lang="cs-CZ" sz="1800" b="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Skupina 15"/>
          <p:cNvGrpSpPr/>
          <p:nvPr/>
        </p:nvGrpSpPr>
        <p:grpSpPr>
          <a:xfrm>
            <a:off x="1866687" y="1440085"/>
            <a:ext cx="4055946" cy="1869927"/>
            <a:chOff x="1866687" y="1440085"/>
            <a:chExt cx="4055946" cy="1869927"/>
          </a:xfrm>
        </p:grpSpPr>
        <p:grpSp>
          <p:nvGrpSpPr>
            <p:cNvPr id="29" name="Skupina 28"/>
            <p:cNvGrpSpPr/>
            <p:nvPr/>
          </p:nvGrpSpPr>
          <p:grpSpPr>
            <a:xfrm>
              <a:off x="1866687" y="1440085"/>
              <a:ext cx="4055946" cy="1869927"/>
              <a:chOff x="1866687" y="1464686"/>
              <a:chExt cx="4055946" cy="1869927"/>
            </a:xfrm>
          </p:grpSpPr>
          <p:pic>
            <p:nvPicPr>
              <p:cNvPr id="8" name="Obrázek 7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58115" y="1464686"/>
                <a:ext cx="2964518" cy="1482259"/>
              </a:xfrm>
              <a:prstGeom prst="rect">
                <a:avLst/>
              </a:prstGeom>
              <a:ln w="38100">
                <a:solidFill>
                  <a:schemeClr val="bg1"/>
                </a:solidFill>
              </a:ln>
            </p:spPr>
          </p:pic>
          <p:grpSp>
            <p:nvGrpSpPr>
              <p:cNvPr id="28" name="Skupina 27"/>
              <p:cNvGrpSpPr/>
              <p:nvPr/>
            </p:nvGrpSpPr>
            <p:grpSpPr>
              <a:xfrm>
                <a:off x="1866687" y="1488057"/>
                <a:ext cx="1121192" cy="1846556"/>
                <a:chOff x="1866687" y="1488057"/>
                <a:chExt cx="1121192" cy="1846556"/>
              </a:xfrm>
            </p:grpSpPr>
            <p:cxnSp>
              <p:nvCxnSpPr>
                <p:cNvPr id="18" name="Přímá spojnice 17"/>
                <p:cNvCxnSpPr>
                  <a:endCxn id="22" idx="1"/>
                </p:cNvCxnSpPr>
                <p:nvPr/>
              </p:nvCxnSpPr>
              <p:spPr bwMode="auto">
                <a:xfrm flipH="1">
                  <a:off x="1940604" y="1488057"/>
                  <a:ext cx="1017511" cy="1456777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9" name="Přímá spojnice 18"/>
                <p:cNvCxnSpPr>
                  <a:endCxn id="22" idx="5"/>
                </p:cNvCxnSpPr>
                <p:nvPr/>
              </p:nvCxnSpPr>
              <p:spPr bwMode="auto">
                <a:xfrm flipH="1">
                  <a:off x="2297505" y="2928122"/>
                  <a:ext cx="690374" cy="339616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22" name="Ovál 21"/>
                <p:cNvSpPr/>
                <p:nvPr/>
              </p:nvSpPr>
              <p:spPr bwMode="auto">
                <a:xfrm>
                  <a:off x="1866687" y="2877959"/>
                  <a:ext cx="504735" cy="456654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342900" marR="0" indent="-34290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cs-CZ" sz="2400" b="1" i="0" u="none" strike="noStrike" cap="none" normalizeH="0" baseline="0" smtClean="0">
                    <a:ln>
                      <a:noFill/>
                    </a:ln>
                    <a:solidFill>
                      <a:srgbClr val="B9000C"/>
                    </a:solidFill>
                    <a:effectLst/>
                    <a:latin typeface="Tahoma" panose="020B0604030504040204" pitchFamily="34" charset="0"/>
                  </a:endParaRPr>
                </a:p>
              </p:txBody>
            </p:sp>
          </p:grpSp>
        </p:grpSp>
        <p:sp>
          <p:nvSpPr>
            <p:cNvPr id="24" name="TextovéPole 23"/>
            <p:cNvSpPr txBox="1"/>
            <p:nvPr/>
          </p:nvSpPr>
          <p:spPr>
            <a:xfrm>
              <a:off x="4331540" y="2580812"/>
              <a:ext cx="15472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buNone/>
              </a:pPr>
              <a:r>
                <a:rPr lang="en-US" sz="1800" b="0" dirty="0" smtClean="0">
                  <a:solidFill>
                    <a:schemeClr val="bg1"/>
                  </a:solidFill>
                </a:rPr>
                <a:t>6 instructions</a:t>
              </a:r>
              <a:endParaRPr lang="cs-CZ" sz="1800" b="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4" name="Obrázek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115" y="4747885"/>
            <a:ext cx="2964518" cy="1482259"/>
          </a:xfrm>
          <a:prstGeom prst="rect">
            <a:avLst/>
          </a:prstGeom>
          <a:ln w="38100">
            <a:solidFill>
              <a:srgbClr val="1B85B9"/>
            </a:solidFill>
          </a:ln>
        </p:spPr>
      </p:pic>
      <p:sp>
        <p:nvSpPr>
          <p:cNvPr id="37" name="TextovéPole 36"/>
          <p:cNvSpPr txBox="1"/>
          <p:nvPr/>
        </p:nvSpPr>
        <p:spPr>
          <a:xfrm>
            <a:off x="4312097" y="5912251"/>
            <a:ext cx="1673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en-US" sz="1800" b="0" dirty="0" smtClean="0">
                <a:solidFill>
                  <a:schemeClr val="bg1"/>
                </a:solidFill>
              </a:rPr>
              <a:t>38 </a:t>
            </a:r>
            <a:r>
              <a:rPr lang="en-US" sz="1800" b="0" dirty="0">
                <a:solidFill>
                  <a:schemeClr val="bg1"/>
                </a:solidFill>
              </a:rPr>
              <a:t>instructions</a:t>
            </a:r>
            <a:endParaRPr lang="cs-CZ" sz="18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375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Approximate circuit design by means of CGP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7175" y="727075"/>
            <a:ext cx="8640763" cy="5330825"/>
          </a:xfrm>
        </p:spPr>
        <p:txBody>
          <a:bodyPr/>
          <a:lstStyle/>
          <a:p>
            <a:r>
              <a:rPr lang="en-US" sz="2000" dirty="0" smtClean="0"/>
              <a:t>Median network (consisting of up to 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000" dirty="0" smtClean="0"/>
              <a:t> operations) is represented by means of </a:t>
            </a:r>
            <a:r>
              <a:rPr lang="en-US" sz="2000" dirty="0" smtClean="0">
                <a:solidFill>
                  <a:srgbClr val="1B85B9"/>
                </a:solidFill>
              </a:rPr>
              <a:t>an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1B85B9"/>
                </a:solidFill>
              </a:rPr>
              <a:t>one-dimensional array of </a:t>
            </a:r>
            <a:r>
              <a:rPr lang="en-US" sz="2000" i="1" dirty="0">
                <a:solidFill>
                  <a:srgbClr val="1B85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000" dirty="0" smtClean="0">
                <a:solidFill>
                  <a:srgbClr val="1B85B9"/>
                </a:solidFill>
              </a:rPr>
              <a:t> nodes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Each </a:t>
            </a:r>
            <a:r>
              <a:rPr lang="en-US" sz="2000" dirty="0"/>
              <a:t>node can </a:t>
            </a:r>
            <a:r>
              <a:rPr lang="en-US" sz="2000" dirty="0" smtClean="0"/>
              <a:t>act as:  identity (</a:t>
            </a:r>
            <a:r>
              <a:rPr lang="en-US" sz="2000" dirty="0"/>
              <a:t>0), minimum (1), maximum (2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Each node can be connected to a node situated in the previous columns (no feedbacks </a:t>
            </a:r>
            <a:r>
              <a:rPr lang="en-US" sz="2000" dirty="0"/>
              <a:t>are </a:t>
            </a:r>
            <a:r>
              <a:rPr lang="en-US" sz="2000" dirty="0" smtClean="0"/>
              <a:t>allowed).</a:t>
            </a:r>
            <a:endParaRPr lang="en-US" sz="2000" dirty="0"/>
          </a:p>
          <a:p>
            <a:r>
              <a:rPr lang="en-US" sz="2000" dirty="0" smtClean="0"/>
              <a:t>The </a:t>
            </a:r>
            <a:r>
              <a:rPr lang="en-US" sz="2000" dirty="0"/>
              <a:t>configuration of </a:t>
            </a:r>
            <a:r>
              <a:rPr lang="en-US" sz="2000" dirty="0" smtClean="0"/>
              <a:t>nodes (the function and connection) </a:t>
            </a:r>
            <a:r>
              <a:rPr lang="en-US" sz="2000" dirty="0"/>
              <a:t>is </a:t>
            </a:r>
            <a:r>
              <a:rPr lang="en-US" sz="2000" dirty="0" smtClean="0"/>
              <a:t>encoded using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 dirty="0"/>
              <a:t> integers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cs-CZ" smtClean="0"/>
              <a:t>Evolutionary Approximation of Software for Embedded Systems: Median function</a:t>
            </a:r>
            <a:endParaRPr lang="en-US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7C8EF0-02FD-40B5-BB0A-5D3ED24F57E9}" type="slidenum">
              <a:rPr lang="en-US" altLang="cs-CZ" smtClean="0"/>
              <a:pPr/>
              <a:t>9</a:t>
            </a:fld>
            <a:endParaRPr lang="en-US" alt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074" y="3988918"/>
            <a:ext cx="6938962" cy="1505071"/>
          </a:xfrm>
          <a:prstGeom prst="rect">
            <a:avLst/>
          </a:prstGeom>
        </p:spPr>
      </p:pic>
      <p:cxnSp>
        <p:nvCxnSpPr>
          <p:cNvPr id="10" name="Přímá spojnice 9"/>
          <p:cNvCxnSpPr/>
          <p:nvPr/>
        </p:nvCxnSpPr>
        <p:spPr bwMode="auto">
          <a:xfrm flipH="1" flipV="1">
            <a:off x="1419225" y="4257675"/>
            <a:ext cx="285750" cy="285750"/>
          </a:xfrm>
          <a:prstGeom prst="line">
            <a:avLst/>
          </a:prstGeom>
          <a:noFill/>
          <a:ln w="28575" cap="flat" cmpd="sng" algn="ctr">
            <a:solidFill>
              <a:srgbClr val="1B85B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Přímá spojnice 10"/>
          <p:cNvCxnSpPr/>
          <p:nvPr/>
        </p:nvCxnSpPr>
        <p:spPr bwMode="auto">
          <a:xfrm flipH="1">
            <a:off x="1419225" y="4776788"/>
            <a:ext cx="285750" cy="435445"/>
          </a:xfrm>
          <a:prstGeom prst="line">
            <a:avLst/>
          </a:prstGeom>
          <a:noFill/>
          <a:ln w="28575" cap="flat" cmpd="sng" algn="ctr">
            <a:solidFill>
              <a:srgbClr val="1B85B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Přímá spojnice 12"/>
          <p:cNvCxnSpPr/>
          <p:nvPr/>
        </p:nvCxnSpPr>
        <p:spPr bwMode="auto">
          <a:xfrm flipH="1">
            <a:off x="2238376" y="4543425"/>
            <a:ext cx="368297" cy="114301"/>
          </a:xfrm>
          <a:prstGeom prst="line">
            <a:avLst/>
          </a:prstGeom>
          <a:noFill/>
          <a:ln w="28575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Přímá spojnice 15"/>
          <p:cNvCxnSpPr/>
          <p:nvPr/>
        </p:nvCxnSpPr>
        <p:spPr bwMode="auto">
          <a:xfrm flipH="1">
            <a:off x="1419225" y="4774790"/>
            <a:ext cx="1187448" cy="437443"/>
          </a:xfrm>
          <a:prstGeom prst="line">
            <a:avLst/>
          </a:prstGeom>
          <a:noFill/>
          <a:ln w="28575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Přímá spojnice 18"/>
          <p:cNvCxnSpPr/>
          <p:nvPr/>
        </p:nvCxnSpPr>
        <p:spPr bwMode="auto">
          <a:xfrm flipH="1" flipV="1">
            <a:off x="6734175" y="4665430"/>
            <a:ext cx="346094" cy="107054"/>
          </a:xfrm>
          <a:prstGeom prst="line">
            <a:avLst/>
          </a:prstGeom>
          <a:noFill/>
          <a:ln w="28575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Přímá spojnice 43"/>
          <p:cNvCxnSpPr/>
          <p:nvPr/>
        </p:nvCxnSpPr>
        <p:spPr bwMode="auto">
          <a:xfrm flipH="1">
            <a:off x="4032251" y="4526535"/>
            <a:ext cx="377824" cy="147466"/>
          </a:xfrm>
          <a:prstGeom prst="line">
            <a:avLst/>
          </a:prstGeom>
          <a:noFill/>
          <a:ln w="28575" cap="flat" cmpd="sng" algn="ctr">
            <a:solidFill>
              <a:srgbClr val="1B85B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64" name="Skupina 63"/>
          <p:cNvGrpSpPr/>
          <p:nvPr/>
        </p:nvGrpSpPr>
        <p:grpSpPr>
          <a:xfrm>
            <a:off x="1419225" y="4242769"/>
            <a:ext cx="2070893" cy="294244"/>
            <a:chOff x="1419225" y="3756994"/>
            <a:chExt cx="2070893" cy="294244"/>
          </a:xfrm>
        </p:grpSpPr>
        <p:cxnSp>
          <p:nvCxnSpPr>
            <p:cNvPr id="52" name="Zakřivená spojnice 51"/>
            <p:cNvCxnSpPr/>
            <p:nvPr/>
          </p:nvCxnSpPr>
          <p:spPr bwMode="auto">
            <a:xfrm>
              <a:off x="2982118" y="3759228"/>
              <a:ext cx="508000" cy="292010"/>
            </a:xfrm>
            <a:prstGeom prst="curvedConnector3">
              <a:avLst>
                <a:gd name="adj1" fmla="val 50000"/>
              </a:avLst>
            </a:prstGeom>
            <a:noFill/>
            <a:ln w="28575" cap="flat" cmpd="sng" algn="ctr">
              <a:solidFill>
                <a:srgbClr val="1B85B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" name="Přímá spojnice 60"/>
            <p:cNvCxnSpPr/>
            <p:nvPr/>
          </p:nvCxnSpPr>
          <p:spPr bwMode="auto">
            <a:xfrm flipH="1">
              <a:off x="1419225" y="3756994"/>
              <a:ext cx="1562894" cy="14906"/>
            </a:xfrm>
            <a:prstGeom prst="line">
              <a:avLst/>
            </a:prstGeom>
            <a:noFill/>
            <a:ln w="28575" cap="flat" cmpd="sng" algn="ctr">
              <a:solidFill>
                <a:srgbClr val="1B85B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69" name="Skupina 68"/>
          <p:cNvGrpSpPr/>
          <p:nvPr/>
        </p:nvGrpSpPr>
        <p:grpSpPr>
          <a:xfrm flipV="1">
            <a:off x="1410097" y="4793098"/>
            <a:ext cx="2080021" cy="429716"/>
            <a:chOff x="1419225" y="3771900"/>
            <a:chExt cx="2080021" cy="429716"/>
          </a:xfrm>
        </p:grpSpPr>
        <p:cxnSp>
          <p:nvCxnSpPr>
            <p:cNvPr id="70" name="Zakřivená spojnice 69"/>
            <p:cNvCxnSpPr/>
            <p:nvPr/>
          </p:nvCxnSpPr>
          <p:spPr bwMode="auto">
            <a:xfrm>
              <a:off x="3034900" y="3918893"/>
              <a:ext cx="464346" cy="282723"/>
            </a:xfrm>
            <a:prstGeom prst="curvedConnector3">
              <a:avLst>
                <a:gd name="adj1" fmla="val 50000"/>
              </a:avLst>
            </a:prstGeom>
            <a:noFill/>
            <a:ln w="28575" cap="flat" cmpd="sng" algn="ctr">
              <a:solidFill>
                <a:srgbClr val="1B85B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1" name="Přímá spojnice 70"/>
            <p:cNvCxnSpPr/>
            <p:nvPr/>
          </p:nvCxnSpPr>
          <p:spPr bwMode="auto">
            <a:xfrm flipH="1" flipV="1">
              <a:off x="1419225" y="3771900"/>
              <a:ext cx="1615675" cy="149442"/>
            </a:xfrm>
            <a:prstGeom prst="line">
              <a:avLst/>
            </a:prstGeom>
            <a:noFill/>
            <a:ln w="28575" cap="flat" cmpd="sng" algn="ctr">
              <a:solidFill>
                <a:srgbClr val="1B85B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60" name="Skupina 159"/>
          <p:cNvGrpSpPr/>
          <p:nvPr/>
        </p:nvGrpSpPr>
        <p:grpSpPr>
          <a:xfrm>
            <a:off x="2238377" y="4657729"/>
            <a:ext cx="2171700" cy="554504"/>
            <a:chOff x="2238377" y="4171954"/>
            <a:chExt cx="2171700" cy="554504"/>
          </a:xfrm>
        </p:grpSpPr>
        <p:cxnSp>
          <p:nvCxnSpPr>
            <p:cNvPr id="47" name="Zakřivená spojnice 46"/>
            <p:cNvCxnSpPr/>
            <p:nvPr/>
          </p:nvCxnSpPr>
          <p:spPr bwMode="auto">
            <a:xfrm rot="10800000" flipV="1">
              <a:off x="3876672" y="4289015"/>
              <a:ext cx="533405" cy="436828"/>
            </a:xfrm>
            <a:prstGeom prst="curvedConnector3">
              <a:avLst>
                <a:gd name="adj1" fmla="val 50000"/>
              </a:avLst>
            </a:prstGeom>
            <a:noFill/>
            <a:ln w="28575" cap="flat" cmpd="sng" algn="ctr">
              <a:solidFill>
                <a:srgbClr val="1B85B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5" name="Přímá spojnice 74"/>
            <p:cNvCxnSpPr/>
            <p:nvPr/>
          </p:nvCxnSpPr>
          <p:spPr bwMode="auto">
            <a:xfrm>
              <a:off x="2884885" y="4726458"/>
              <a:ext cx="1006473" cy="0"/>
            </a:xfrm>
            <a:prstGeom prst="line">
              <a:avLst/>
            </a:prstGeom>
            <a:noFill/>
            <a:ln w="28575" cap="flat" cmpd="sng" algn="ctr">
              <a:solidFill>
                <a:srgbClr val="1B85B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9" name="Zakřivená spojnice 78"/>
            <p:cNvCxnSpPr/>
            <p:nvPr/>
          </p:nvCxnSpPr>
          <p:spPr bwMode="auto">
            <a:xfrm rot="10800000">
              <a:off x="2238377" y="4171954"/>
              <a:ext cx="657418" cy="543925"/>
            </a:xfrm>
            <a:prstGeom prst="curvedConnector3">
              <a:avLst>
                <a:gd name="adj1" fmla="val 50000"/>
              </a:avLst>
            </a:prstGeom>
            <a:noFill/>
            <a:ln w="28575" cap="flat" cmpd="sng" algn="ctr">
              <a:solidFill>
                <a:srgbClr val="1B85B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16" name="Přímá spojnice 115"/>
          <p:cNvCxnSpPr/>
          <p:nvPr/>
        </p:nvCxnSpPr>
        <p:spPr bwMode="auto">
          <a:xfrm flipH="1">
            <a:off x="5841124" y="4537013"/>
            <a:ext cx="346316" cy="138573"/>
          </a:xfrm>
          <a:prstGeom prst="line">
            <a:avLst/>
          </a:prstGeom>
          <a:noFill/>
          <a:ln w="28575" cap="flat" cmpd="sng" algn="ctr">
            <a:solidFill>
              <a:srgbClr val="1B85B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1" name="Přímá spojnice 120"/>
          <p:cNvCxnSpPr/>
          <p:nvPr/>
        </p:nvCxnSpPr>
        <p:spPr bwMode="auto">
          <a:xfrm flipH="1">
            <a:off x="4949032" y="4537013"/>
            <a:ext cx="377824" cy="120713"/>
          </a:xfrm>
          <a:prstGeom prst="line">
            <a:avLst/>
          </a:prstGeom>
          <a:noFill/>
          <a:ln w="28575" cap="flat" cmpd="sng" algn="ctr">
            <a:solidFill>
              <a:srgbClr val="1B85B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61" name="Skupina 160"/>
          <p:cNvGrpSpPr/>
          <p:nvPr/>
        </p:nvGrpSpPr>
        <p:grpSpPr>
          <a:xfrm>
            <a:off x="1387477" y="4741455"/>
            <a:ext cx="3939381" cy="600675"/>
            <a:chOff x="1387477" y="4255680"/>
            <a:chExt cx="3939381" cy="600675"/>
          </a:xfrm>
        </p:grpSpPr>
        <p:cxnSp>
          <p:nvCxnSpPr>
            <p:cNvPr id="113" name="Zakřivená spojnice 112"/>
            <p:cNvCxnSpPr/>
            <p:nvPr/>
          </p:nvCxnSpPr>
          <p:spPr bwMode="auto">
            <a:xfrm rot="10800000" flipV="1">
              <a:off x="4700987" y="4286709"/>
              <a:ext cx="625871" cy="567231"/>
            </a:xfrm>
            <a:prstGeom prst="curvedConnector3">
              <a:avLst>
                <a:gd name="adj1" fmla="val 50000"/>
              </a:avLst>
            </a:prstGeom>
            <a:noFill/>
            <a:ln w="28575" cap="flat" cmpd="sng" algn="ctr">
              <a:solidFill>
                <a:srgbClr val="1B85B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4" name="Přímá spojnice 113"/>
            <p:cNvCxnSpPr/>
            <p:nvPr/>
          </p:nvCxnSpPr>
          <p:spPr bwMode="auto">
            <a:xfrm>
              <a:off x="2012949" y="4853941"/>
              <a:ext cx="2690018" cy="2413"/>
            </a:xfrm>
            <a:prstGeom prst="line">
              <a:avLst/>
            </a:prstGeom>
            <a:noFill/>
            <a:ln w="28575" cap="flat" cmpd="sng" algn="ctr">
              <a:solidFill>
                <a:srgbClr val="1B85B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7" name="Zakřivená spojnice 126"/>
            <p:cNvCxnSpPr/>
            <p:nvPr/>
          </p:nvCxnSpPr>
          <p:spPr bwMode="auto">
            <a:xfrm rot="10800000">
              <a:off x="1387477" y="4255680"/>
              <a:ext cx="631823" cy="600675"/>
            </a:xfrm>
            <a:prstGeom prst="curvedConnector3">
              <a:avLst>
                <a:gd name="adj1" fmla="val 50000"/>
              </a:avLst>
            </a:prstGeom>
            <a:noFill/>
            <a:ln w="28575" cap="flat" cmpd="sng" algn="ctr">
              <a:solidFill>
                <a:srgbClr val="1B85B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55" name="Skupina 154"/>
          <p:cNvGrpSpPr/>
          <p:nvPr/>
        </p:nvGrpSpPr>
        <p:grpSpPr>
          <a:xfrm>
            <a:off x="4930771" y="4250222"/>
            <a:ext cx="2149497" cy="407504"/>
            <a:chOff x="4930771" y="3764447"/>
            <a:chExt cx="2149497" cy="407504"/>
          </a:xfrm>
        </p:grpSpPr>
        <p:cxnSp>
          <p:nvCxnSpPr>
            <p:cNvPr id="137" name="Zakřivená spojnice 136"/>
            <p:cNvCxnSpPr/>
            <p:nvPr/>
          </p:nvCxnSpPr>
          <p:spPr bwMode="auto">
            <a:xfrm>
              <a:off x="6572269" y="3764447"/>
              <a:ext cx="507999" cy="294244"/>
            </a:xfrm>
            <a:prstGeom prst="curvedConnector3">
              <a:avLst>
                <a:gd name="adj1" fmla="val 50000"/>
              </a:avLst>
            </a:prstGeom>
            <a:noFill/>
            <a:ln w="28575" cap="flat" cmpd="sng" algn="ctr">
              <a:solidFill>
                <a:schemeClr val="accent3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8" name="Přímá spojnice 137"/>
            <p:cNvCxnSpPr/>
            <p:nvPr/>
          </p:nvCxnSpPr>
          <p:spPr bwMode="auto">
            <a:xfrm flipH="1">
              <a:off x="5344745" y="3764447"/>
              <a:ext cx="1268780" cy="7453"/>
            </a:xfrm>
            <a:prstGeom prst="line">
              <a:avLst/>
            </a:prstGeom>
            <a:noFill/>
            <a:ln w="28575" cap="flat" cmpd="sng" algn="ctr">
              <a:solidFill>
                <a:schemeClr val="accent3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0" name="Zakřivená spojnice 139"/>
            <p:cNvCxnSpPr/>
            <p:nvPr/>
          </p:nvCxnSpPr>
          <p:spPr bwMode="auto">
            <a:xfrm flipV="1">
              <a:off x="4930771" y="3771900"/>
              <a:ext cx="434601" cy="400051"/>
            </a:xfrm>
            <a:prstGeom prst="curvedConnector3">
              <a:avLst>
                <a:gd name="adj1" fmla="val 50000"/>
              </a:avLst>
            </a:prstGeom>
            <a:noFill/>
            <a:ln w="28575" cap="flat" cmpd="sng" algn="ctr">
              <a:solidFill>
                <a:schemeClr val="accent3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62" name="Skupina 161"/>
          <p:cNvGrpSpPr/>
          <p:nvPr/>
        </p:nvGrpSpPr>
        <p:grpSpPr>
          <a:xfrm>
            <a:off x="6734176" y="4665430"/>
            <a:ext cx="1160549" cy="407943"/>
            <a:chOff x="6734176" y="4179655"/>
            <a:chExt cx="1160549" cy="407943"/>
          </a:xfrm>
        </p:grpSpPr>
        <p:cxnSp>
          <p:nvCxnSpPr>
            <p:cNvPr id="146" name="Zakřivená spojnice 145"/>
            <p:cNvCxnSpPr/>
            <p:nvPr/>
          </p:nvCxnSpPr>
          <p:spPr bwMode="auto">
            <a:xfrm flipV="1">
              <a:off x="7355404" y="4179655"/>
              <a:ext cx="539321" cy="407942"/>
            </a:xfrm>
            <a:prstGeom prst="curvedConnector3">
              <a:avLst>
                <a:gd name="adj1" fmla="val 50000"/>
              </a:avLst>
            </a:prstGeom>
            <a:noFill/>
            <a:ln w="28575" cap="flat" cmpd="sng" algn="ctr">
              <a:solidFill>
                <a:srgbClr val="1B85B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9" name="Zakřivená spojnice 148"/>
            <p:cNvCxnSpPr/>
            <p:nvPr/>
          </p:nvCxnSpPr>
          <p:spPr bwMode="auto">
            <a:xfrm rot="10800000">
              <a:off x="6734176" y="4194817"/>
              <a:ext cx="621228" cy="392781"/>
            </a:xfrm>
            <a:prstGeom prst="curvedConnector3">
              <a:avLst>
                <a:gd name="adj1" fmla="val 50000"/>
              </a:avLst>
            </a:prstGeom>
            <a:noFill/>
            <a:ln w="28575" cap="flat" cmpd="sng" algn="ctr">
              <a:solidFill>
                <a:srgbClr val="1B85B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59" name="Obdélník 158"/>
          <p:cNvSpPr/>
          <p:nvPr/>
        </p:nvSpPr>
        <p:spPr>
          <a:xfrm>
            <a:off x="1009096" y="5522742"/>
            <a:ext cx="71633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600" b="0" dirty="0" smtClean="0">
                <a:solidFill>
                  <a:schemeClr val="tx1"/>
                </a:solidFill>
              </a:rPr>
              <a:t>Chromosome: 0, 2, </a:t>
            </a:r>
            <a:r>
              <a:rPr lang="en-US" sz="1600" b="0" u="sng" dirty="0" smtClean="0">
                <a:solidFill>
                  <a:schemeClr val="tx1"/>
                </a:solidFill>
              </a:rPr>
              <a:t>3</a:t>
            </a:r>
            <a:r>
              <a:rPr lang="en-US" sz="1600" b="0" dirty="0" smtClean="0">
                <a:solidFill>
                  <a:schemeClr val="tx1"/>
                </a:solidFill>
              </a:rPr>
              <a:t>;  </a:t>
            </a:r>
            <a:r>
              <a:rPr lang="en-US" sz="1600" b="0" dirty="0" smtClean="0">
                <a:solidFill>
                  <a:schemeClr val="bg2"/>
                </a:solidFill>
              </a:rPr>
              <a:t>3, 2, </a:t>
            </a:r>
            <a:r>
              <a:rPr lang="en-US" sz="1600" b="0" u="sng" dirty="0" smtClean="0">
                <a:solidFill>
                  <a:schemeClr val="bg2"/>
                </a:solidFill>
              </a:rPr>
              <a:t>0</a:t>
            </a:r>
            <a:r>
              <a:rPr lang="en-US" sz="1600" b="0" dirty="0" smtClean="0">
                <a:solidFill>
                  <a:schemeClr val="tx1"/>
                </a:solidFill>
              </a:rPr>
              <a:t>;  0, 2, </a:t>
            </a:r>
            <a:r>
              <a:rPr lang="en-US" sz="1600" b="0" u="sng" dirty="0" smtClean="0">
                <a:solidFill>
                  <a:schemeClr val="tx1"/>
                </a:solidFill>
              </a:rPr>
              <a:t>2</a:t>
            </a:r>
            <a:r>
              <a:rPr lang="en-US" sz="1600" b="0" dirty="0" smtClean="0">
                <a:solidFill>
                  <a:schemeClr val="tx1"/>
                </a:solidFill>
              </a:rPr>
              <a:t>;  5, 3, </a:t>
            </a:r>
            <a:r>
              <a:rPr lang="en-US" sz="1600" b="0" u="sng" dirty="0" smtClean="0">
                <a:solidFill>
                  <a:schemeClr val="tx1"/>
                </a:solidFill>
              </a:rPr>
              <a:t>1</a:t>
            </a:r>
            <a:r>
              <a:rPr lang="en-US" sz="1600" b="0" dirty="0" smtClean="0">
                <a:solidFill>
                  <a:schemeClr val="tx1"/>
                </a:solidFill>
              </a:rPr>
              <a:t>;  6, 1, </a:t>
            </a:r>
            <a:r>
              <a:rPr lang="en-US" sz="1600" b="0" u="sng" dirty="0" smtClean="0">
                <a:solidFill>
                  <a:schemeClr val="tx1"/>
                </a:solidFill>
              </a:rPr>
              <a:t>2</a:t>
            </a:r>
            <a:r>
              <a:rPr lang="en-US" sz="1600" b="0" dirty="0" smtClean="0">
                <a:solidFill>
                  <a:schemeClr val="tx1"/>
                </a:solidFill>
              </a:rPr>
              <a:t>;  7, 0, </a:t>
            </a:r>
            <a:r>
              <a:rPr lang="en-US" sz="1600" b="0" u="sng" dirty="0" smtClean="0">
                <a:solidFill>
                  <a:schemeClr val="tx1"/>
                </a:solidFill>
              </a:rPr>
              <a:t>0</a:t>
            </a:r>
            <a:r>
              <a:rPr lang="en-US" sz="1600" b="0" dirty="0" smtClean="0">
                <a:solidFill>
                  <a:schemeClr val="tx1"/>
                </a:solidFill>
              </a:rPr>
              <a:t>;  </a:t>
            </a:r>
            <a:r>
              <a:rPr lang="en-US" sz="1600" b="0" dirty="0" smtClean="0">
                <a:solidFill>
                  <a:schemeClr val="bg2"/>
                </a:solidFill>
              </a:rPr>
              <a:t>6, 8, </a:t>
            </a:r>
            <a:r>
              <a:rPr lang="en-US" sz="1600" b="0" u="sng" dirty="0" smtClean="0">
                <a:solidFill>
                  <a:schemeClr val="bg2"/>
                </a:solidFill>
              </a:rPr>
              <a:t>2</a:t>
            </a:r>
            <a:r>
              <a:rPr lang="en-US" sz="1600" b="0" dirty="0" smtClean="0">
                <a:solidFill>
                  <a:schemeClr val="tx1"/>
                </a:solidFill>
              </a:rPr>
              <a:t>;   </a:t>
            </a:r>
            <a:r>
              <a:rPr lang="en-US" sz="1600" dirty="0" smtClean="0">
                <a:solidFill>
                  <a:schemeClr val="tx1"/>
                </a:solidFill>
              </a:rPr>
              <a:t>8</a:t>
            </a:r>
            <a:endParaRPr lang="cs-CZ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332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ITtheme-tahoma">
  <a:themeElements>
    <a:clrScheme name="a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2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altLang="cs-CZ" sz="2400" b="1" i="0" u="none" strike="noStrike" cap="none" normalizeH="0" baseline="0" smtClean="0">
            <a:ln>
              <a:noFill/>
            </a:ln>
            <a:solidFill>
              <a:srgbClr val="B9000C"/>
            </a:solidFill>
            <a:effectLst/>
            <a:latin typeface="Tahoma" panose="020B0604030504040204" pitchFamily="34" charset="0"/>
          </a:defRPr>
        </a:defPPr>
      </a:lstStyle>
    </a:spDef>
    <a:lnDef>
      <a:spPr bwMode="auto">
        <a:noFill/>
        <a:ln w="28575" cap="flat" cmpd="sng" algn="ctr">
          <a:solidFill>
            <a:srgbClr val="1B85B9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a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FITtheme-tahoma</Template>
  <TotalTime>9969</TotalTime>
  <Words>1331</Words>
  <Application>Microsoft Office PowerPoint</Application>
  <PresentationFormat>Předvádění na obrazovce (4:3)</PresentationFormat>
  <Paragraphs>262</Paragraphs>
  <Slides>17</Slides>
  <Notes>8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6" baseType="lpstr">
      <vt:lpstr>Arial Unicode MS</vt:lpstr>
      <vt:lpstr>Arial</vt:lpstr>
      <vt:lpstr>Calibri</vt:lpstr>
      <vt:lpstr>Cambria Math</vt:lpstr>
      <vt:lpstr>Century Gothic</vt:lpstr>
      <vt:lpstr>Lucida Console</vt:lpstr>
      <vt:lpstr>Tahoma</vt:lpstr>
      <vt:lpstr>Times New Roman</vt:lpstr>
      <vt:lpstr>FITtheme-tahoma</vt:lpstr>
      <vt:lpstr>Evolutionary Approximation of Software for Embedded Systems: Median Function</vt:lpstr>
      <vt:lpstr>Outline</vt:lpstr>
      <vt:lpstr>Approximate computing</vt:lpstr>
      <vt:lpstr>Median function</vt:lpstr>
      <vt:lpstr>Median in image processing</vt:lpstr>
      <vt:lpstr>Implementation of median filter</vt:lpstr>
      <vt:lpstr>Implementation of median filter</vt:lpstr>
      <vt:lpstr>Approximate median filter</vt:lpstr>
      <vt:lpstr>Approximate circuit design by means of CGP</vt:lpstr>
      <vt:lpstr>The fitness function</vt:lpstr>
      <vt:lpstr>Evolutionary design of approximate medians</vt:lpstr>
      <vt:lpstr>Quality of the evolved approximations</vt:lpstr>
      <vt:lpstr>Quality of some evolved approximations</vt:lpstr>
      <vt:lpstr>Evaluation of power consumption</vt:lpstr>
      <vt:lpstr>Execution time and power consumption  9-median</vt:lpstr>
      <vt:lpstr>Execution time and power consumption 25-median</vt:lpstr>
      <vt:lpstr>Conclusions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Evolutionary Approximation of Software for Embedded Systems: Median Function</dc:title>
  <dc:creator>Vojta Mrázek</dc:creator>
  <cp:lastModifiedBy>Zdenek Vasicek</cp:lastModifiedBy>
  <cp:revision>121</cp:revision>
  <dcterms:created xsi:type="dcterms:W3CDTF">2015-05-07T09:45:57Z</dcterms:created>
  <dcterms:modified xsi:type="dcterms:W3CDTF">2015-07-08T20:03:42Z</dcterms:modified>
</cp:coreProperties>
</file>